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4"/>
  </p:handoutMasterIdLst>
  <p:sldIdLst>
    <p:sldId id="257" r:id="rId2"/>
    <p:sldId id="262" r:id="rId3"/>
    <p:sldId id="260" r:id="rId4"/>
    <p:sldId id="258" r:id="rId5"/>
    <p:sldId id="259" r:id="rId6"/>
    <p:sldId id="266" r:id="rId7"/>
    <p:sldId id="263" r:id="rId8"/>
    <p:sldId id="265" r:id="rId9"/>
    <p:sldId id="269" r:id="rId10"/>
    <p:sldId id="264" r:id="rId11"/>
    <p:sldId id="267" r:id="rId12"/>
    <p:sldId id="268" r:id="rId13"/>
  </p:sldIdLst>
  <p:sldSz cx="9144000" cy="6858000" type="screen4x3"/>
  <p:notesSz cx="6797675" cy="9928225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3" d="100"/>
        <a:sy n="16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D0DA4B-BB6C-429A-A67C-A2611610E9B4}" type="datetimeFigureOut">
              <a:rPr lang="fi-FI" smtClean="0"/>
              <a:t>22.11.2016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EAB2C4-019A-4930-A588-E967CA1896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55004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2030A-9DBE-C149-A1ED-E2C0E3961982}" type="datetimeFigureOut">
              <a:rPr lang="fi-FI" smtClean="0"/>
              <a:t>22.11.2016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80E5-9C00-8048-A380-043F87C857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6984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2030A-9DBE-C149-A1ED-E2C0E3961982}" type="datetimeFigureOut">
              <a:rPr lang="fi-FI" smtClean="0"/>
              <a:t>22.11.2016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80E5-9C00-8048-A380-043F87C857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0958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2030A-9DBE-C149-A1ED-E2C0E3961982}" type="datetimeFigureOut">
              <a:rPr lang="fi-FI" smtClean="0"/>
              <a:t>22.11.2016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80E5-9C00-8048-A380-043F87C857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0053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2030A-9DBE-C149-A1ED-E2C0E3961982}" type="datetimeFigureOut">
              <a:rPr lang="fi-FI" smtClean="0"/>
              <a:t>22.11.2016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80E5-9C00-8048-A380-043F87C857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151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2030A-9DBE-C149-A1ED-E2C0E3961982}" type="datetimeFigureOut">
              <a:rPr lang="fi-FI" smtClean="0"/>
              <a:t>22.11.2016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80E5-9C00-8048-A380-043F87C857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5821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2030A-9DBE-C149-A1ED-E2C0E3961982}" type="datetimeFigureOut">
              <a:rPr lang="fi-FI" smtClean="0"/>
              <a:t>22.11.2016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80E5-9C00-8048-A380-043F87C857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5087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2030A-9DBE-C149-A1ED-E2C0E3961982}" type="datetimeFigureOut">
              <a:rPr lang="fi-FI" smtClean="0"/>
              <a:t>22.11.2016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80E5-9C00-8048-A380-043F87C857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8506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2030A-9DBE-C149-A1ED-E2C0E3961982}" type="datetimeFigureOut">
              <a:rPr lang="fi-FI" smtClean="0"/>
              <a:t>22.11.2016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80E5-9C00-8048-A380-043F87C857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7580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2030A-9DBE-C149-A1ED-E2C0E3961982}" type="datetimeFigureOut">
              <a:rPr lang="fi-FI" smtClean="0"/>
              <a:t>22.11.2016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80E5-9C00-8048-A380-043F87C857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3605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2030A-9DBE-C149-A1ED-E2C0E3961982}" type="datetimeFigureOut">
              <a:rPr lang="fi-FI" smtClean="0"/>
              <a:t>22.11.2016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80E5-9C00-8048-A380-043F87C857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1170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2030A-9DBE-C149-A1ED-E2C0E3961982}" type="datetimeFigureOut">
              <a:rPr lang="fi-FI" smtClean="0"/>
              <a:t>22.11.2016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80E5-9C00-8048-A380-043F87C857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542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2030A-9DBE-C149-A1ED-E2C0E3961982}" type="datetimeFigureOut">
              <a:rPr lang="fi-FI" smtClean="0"/>
              <a:t>22.11.2016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E80E5-9C00-8048-A380-043F87C857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917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270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i-FI" sz="2700" dirty="0" smtClean="0"/>
              <a:t>Tiimikoulu </a:t>
            </a:r>
            <a:br>
              <a:rPr lang="fi-FI" sz="2700" dirty="0" smtClean="0"/>
            </a:br>
            <a:r>
              <a:rPr lang="fi-FI" sz="2700" dirty="0" smtClean="0"/>
              <a:t>Raimo Laaksonen ja Vesa </a:t>
            </a:r>
            <a:r>
              <a:rPr lang="fi-FI" sz="2700" dirty="0"/>
              <a:t>Joutsen</a:t>
            </a:r>
            <a:br>
              <a:rPr lang="fi-FI" sz="2700" dirty="0"/>
            </a:br>
            <a:endParaRPr lang="fi-FI" sz="27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uorakulmio 3"/>
          <p:cNvSpPr/>
          <p:nvPr/>
        </p:nvSpPr>
        <p:spPr>
          <a:xfrm>
            <a:off x="344487" y="1281113"/>
            <a:ext cx="8385175" cy="530750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3200" dirty="0"/>
              <a:t>40-60 oppilasta</a:t>
            </a:r>
          </a:p>
        </p:txBody>
      </p:sp>
      <p:sp>
        <p:nvSpPr>
          <p:cNvPr id="5" name="4-sakarainen tähti 4"/>
          <p:cNvSpPr/>
          <p:nvPr/>
        </p:nvSpPr>
        <p:spPr>
          <a:xfrm>
            <a:off x="1701800" y="3361532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4-sakarainen tähti 5"/>
          <p:cNvSpPr/>
          <p:nvPr/>
        </p:nvSpPr>
        <p:spPr>
          <a:xfrm>
            <a:off x="3225800" y="4025900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4-sakarainen tähti 6"/>
          <p:cNvSpPr/>
          <p:nvPr/>
        </p:nvSpPr>
        <p:spPr>
          <a:xfrm>
            <a:off x="2916237" y="5321300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4-sakarainen tähti 7"/>
          <p:cNvSpPr/>
          <p:nvPr/>
        </p:nvSpPr>
        <p:spPr>
          <a:xfrm>
            <a:off x="1762125" y="4025900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4-sakarainen tähti 8"/>
          <p:cNvSpPr/>
          <p:nvPr/>
        </p:nvSpPr>
        <p:spPr>
          <a:xfrm>
            <a:off x="3135312" y="4226719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4-sakarainen tähti 9"/>
          <p:cNvSpPr/>
          <p:nvPr/>
        </p:nvSpPr>
        <p:spPr>
          <a:xfrm>
            <a:off x="6085451" y="2844800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4-sakarainen tähti 10"/>
          <p:cNvSpPr/>
          <p:nvPr/>
        </p:nvSpPr>
        <p:spPr>
          <a:xfrm>
            <a:off x="3840162" y="3917952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4-sakarainen tähti 11"/>
          <p:cNvSpPr/>
          <p:nvPr/>
        </p:nvSpPr>
        <p:spPr>
          <a:xfrm>
            <a:off x="2006600" y="2893219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" name="4-sakarainen tähti 12"/>
          <p:cNvSpPr/>
          <p:nvPr/>
        </p:nvSpPr>
        <p:spPr>
          <a:xfrm>
            <a:off x="3516312" y="2332038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4-sakarainen tähti 13"/>
          <p:cNvSpPr/>
          <p:nvPr/>
        </p:nvSpPr>
        <p:spPr>
          <a:xfrm>
            <a:off x="2570162" y="3157580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5" name="4-sakarainen tähti 14"/>
          <p:cNvSpPr/>
          <p:nvPr/>
        </p:nvSpPr>
        <p:spPr>
          <a:xfrm>
            <a:off x="4338637" y="2945607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4-sakarainen tähti 15"/>
          <p:cNvSpPr/>
          <p:nvPr/>
        </p:nvSpPr>
        <p:spPr>
          <a:xfrm>
            <a:off x="4858313" y="4429920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7" name="4-sakarainen tähti 16"/>
          <p:cNvSpPr/>
          <p:nvPr/>
        </p:nvSpPr>
        <p:spPr>
          <a:xfrm>
            <a:off x="3622675" y="1361037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4-sakarainen tähti 17"/>
          <p:cNvSpPr/>
          <p:nvPr/>
        </p:nvSpPr>
        <p:spPr>
          <a:xfrm>
            <a:off x="4450326" y="2082800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19" name="4-sakarainen tähti 18"/>
          <p:cNvSpPr/>
          <p:nvPr/>
        </p:nvSpPr>
        <p:spPr>
          <a:xfrm>
            <a:off x="1365250" y="2332038"/>
            <a:ext cx="396875" cy="512762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0" name="4-sakarainen tähti 19"/>
          <p:cNvSpPr/>
          <p:nvPr/>
        </p:nvSpPr>
        <p:spPr>
          <a:xfrm>
            <a:off x="2759075" y="2597944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1" name="4-sakarainen tähti 20"/>
          <p:cNvSpPr/>
          <p:nvPr/>
        </p:nvSpPr>
        <p:spPr>
          <a:xfrm>
            <a:off x="3114674" y="1866900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2" name="4-sakarainen tähti 21"/>
          <p:cNvSpPr/>
          <p:nvPr/>
        </p:nvSpPr>
        <p:spPr>
          <a:xfrm>
            <a:off x="5244076" y="3717133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3" name="4-sakarainen tähti 22"/>
          <p:cNvSpPr/>
          <p:nvPr/>
        </p:nvSpPr>
        <p:spPr>
          <a:xfrm>
            <a:off x="5244076" y="2959894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24" name="4-sakarainen tähti 23"/>
          <p:cNvSpPr/>
          <p:nvPr/>
        </p:nvSpPr>
        <p:spPr>
          <a:xfrm>
            <a:off x="3889374" y="4406107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5" name="4-sakarainen tähti 24"/>
          <p:cNvSpPr/>
          <p:nvPr/>
        </p:nvSpPr>
        <p:spPr>
          <a:xfrm>
            <a:off x="2066925" y="2312167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6" name="4-sakarainen tähti 25"/>
          <p:cNvSpPr/>
          <p:nvPr/>
        </p:nvSpPr>
        <p:spPr>
          <a:xfrm>
            <a:off x="1166812" y="1967706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7" name="4-sakarainen tähti 26"/>
          <p:cNvSpPr/>
          <p:nvPr/>
        </p:nvSpPr>
        <p:spPr>
          <a:xfrm>
            <a:off x="3443287" y="1071562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8" name="4-sakarainen tähti 27"/>
          <p:cNvSpPr/>
          <p:nvPr/>
        </p:nvSpPr>
        <p:spPr>
          <a:xfrm>
            <a:off x="981074" y="5537985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9" name="4-sakarainen tähti 28"/>
          <p:cNvSpPr/>
          <p:nvPr/>
        </p:nvSpPr>
        <p:spPr>
          <a:xfrm>
            <a:off x="6482326" y="1399381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0" name="4-sakarainen tähti 29"/>
          <p:cNvSpPr/>
          <p:nvPr/>
        </p:nvSpPr>
        <p:spPr>
          <a:xfrm>
            <a:off x="4847201" y="2199481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1" name="4-sakarainen tähti 30"/>
          <p:cNvSpPr/>
          <p:nvPr/>
        </p:nvSpPr>
        <p:spPr>
          <a:xfrm>
            <a:off x="2714624" y="4264819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2" name="4-sakarainen tähti 31"/>
          <p:cNvSpPr/>
          <p:nvPr/>
        </p:nvSpPr>
        <p:spPr>
          <a:xfrm>
            <a:off x="2022475" y="1998662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3" name="4-sakarainen tähti 32"/>
          <p:cNvSpPr/>
          <p:nvPr/>
        </p:nvSpPr>
        <p:spPr>
          <a:xfrm>
            <a:off x="2297111" y="2186781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4" name="4-sakarainen tähti 33"/>
          <p:cNvSpPr/>
          <p:nvPr/>
        </p:nvSpPr>
        <p:spPr>
          <a:xfrm>
            <a:off x="2738437" y="1272381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5" name="4-sakarainen tähti 34"/>
          <p:cNvSpPr/>
          <p:nvPr/>
        </p:nvSpPr>
        <p:spPr>
          <a:xfrm>
            <a:off x="3633787" y="2937670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6" name="4-sakarainen tähti 35"/>
          <p:cNvSpPr/>
          <p:nvPr/>
        </p:nvSpPr>
        <p:spPr>
          <a:xfrm>
            <a:off x="5890187" y="3533777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7" name="4-sakarainen tähti 36"/>
          <p:cNvSpPr/>
          <p:nvPr/>
        </p:nvSpPr>
        <p:spPr>
          <a:xfrm>
            <a:off x="4019550" y="2917032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8" name="4-sakarainen tähti 37"/>
          <p:cNvSpPr/>
          <p:nvPr/>
        </p:nvSpPr>
        <p:spPr>
          <a:xfrm>
            <a:off x="5042463" y="3491708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9" name="4-sakarainen tähti 38"/>
          <p:cNvSpPr/>
          <p:nvPr/>
        </p:nvSpPr>
        <p:spPr>
          <a:xfrm>
            <a:off x="4648763" y="2387600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0" name="4-sakarainen tähti 39"/>
          <p:cNvSpPr/>
          <p:nvPr/>
        </p:nvSpPr>
        <p:spPr>
          <a:xfrm>
            <a:off x="5442513" y="1819276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1" name="4-sakarainen tähti 40"/>
          <p:cNvSpPr/>
          <p:nvPr/>
        </p:nvSpPr>
        <p:spPr>
          <a:xfrm>
            <a:off x="4062412" y="2131219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2" name="4-sakarainen tähti 41"/>
          <p:cNvSpPr/>
          <p:nvPr/>
        </p:nvSpPr>
        <p:spPr>
          <a:xfrm>
            <a:off x="4384675" y="4064000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3" name="4-sakarainen tähti 42"/>
          <p:cNvSpPr/>
          <p:nvPr/>
        </p:nvSpPr>
        <p:spPr>
          <a:xfrm>
            <a:off x="4847201" y="3405981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4" name="4-sakarainen tähti 43"/>
          <p:cNvSpPr/>
          <p:nvPr/>
        </p:nvSpPr>
        <p:spPr>
          <a:xfrm>
            <a:off x="4048125" y="4606926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5" name="4-sakarainen tähti 44"/>
          <p:cNvSpPr/>
          <p:nvPr/>
        </p:nvSpPr>
        <p:spPr>
          <a:xfrm>
            <a:off x="4847201" y="4666457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6" name="4-sakarainen tähti 45"/>
          <p:cNvSpPr/>
          <p:nvPr/>
        </p:nvSpPr>
        <p:spPr>
          <a:xfrm>
            <a:off x="691333" y="1465262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7" name="4-sakarainen tähti 46"/>
          <p:cNvSpPr/>
          <p:nvPr/>
        </p:nvSpPr>
        <p:spPr>
          <a:xfrm>
            <a:off x="7375525" y="5068095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8" name="4-sakarainen tähti 47"/>
          <p:cNvSpPr/>
          <p:nvPr/>
        </p:nvSpPr>
        <p:spPr>
          <a:xfrm>
            <a:off x="5606026" y="1252537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9" name="4-sakarainen tähti 48"/>
          <p:cNvSpPr/>
          <p:nvPr/>
        </p:nvSpPr>
        <p:spPr>
          <a:xfrm>
            <a:off x="782637" y="3361532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0" name="4-sakarainen tähti 49"/>
          <p:cNvSpPr/>
          <p:nvPr/>
        </p:nvSpPr>
        <p:spPr>
          <a:xfrm>
            <a:off x="2066925" y="4277522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1" name="4-sakarainen tähti 50"/>
          <p:cNvSpPr/>
          <p:nvPr/>
        </p:nvSpPr>
        <p:spPr>
          <a:xfrm>
            <a:off x="1304925" y="1654175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2" name="4-sakarainen tähti 51"/>
          <p:cNvSpPr/>
          <p:nvPr/>
        </p:nvSpPr>
        <p:spPr>
          <a:xfrm>
            <a:off x="4453501" y="4606926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3" name="4-sakarainen tähti 52"/>
          <p:cNvSpPr/>
          <p:nvPr/>
        </p:nvSpPr>
        <p:spPr>
          <a:xfrm>
            <a:off x="6680763" y="3016336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4" name="4-sakarainen tähti 53"/>
          <p:cNvSpPr/>
          <p:nvPr/>
        </p:nvSpPr>
        <p:spPr>
          <a:xfrm>
            <a:off x="5071070" y="1600200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5" name="4-sakarainen tähti 54"/>
          <p:cNvSpPr/>
          <p:nvPr/>
        </p:nvSpPr>
        <p:spPr>
          <a:xfrm>
            <a:off x="2581274" y="1273175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6" name="4-sakarainen tähti 55"/>
          <p:cNvSpPr/>
          <p:nvPr/>
        </p:nvSpPr>
        <p:spPr>
          <a:xfrm>
            <a:off x="6085451" y="3205162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7" name="4-sakarainen tähti 56"/>
          <p:cNvSpPr/>
          <p:nvPr/>
        </p:nvSpPr>
        <p:spPr>
          <a:xfrm>
            <a:off x="5442513" y="4647407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8" name="4-sakarainen tähti 57"/>
          <p:cNvSpPr/>
          <p:nvPr/>
        </p:nvSpPr>
        <p:spPr>
          <a:xfrm>
            <a:off x="6283888" y="2131219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9" name="4-sakarainen tähti 58"/>
          <p:cNvSpPr/>
          <p:nvPr/>
        </p:nvSpPr>
        <p:spPr>
          <a:xfrm>
            <a:off x="3889374" y="5008564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0" name="4-sakarainen tähti 59"/>
          <p:cNvSpPr/>
          <p:nvPr/>
        </p:nvSpPr>
        <p:spPr>
          <a:xfrm>
            <a:off x="3393050" y="3117851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1" name="4-sakarainen tähti 60"/>
          <p:cNvSpPr/>
          <p:nvPr/>
        </p:nvSpPr>
        <p:spPr>
          <a:xfrm>
            <a:off x="3046412" y="3606008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2" name="4-sakarainen tähti 61"/>
          <p:cNvSpPr/>
          <p:nvPr/>
        </p:nvSpPr>
        <p:spPr>
          <a:xfrm>
            <a:off x="5407588" y="3344072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3" name="4-sakarainen tähti 62"/>
          <p:cNvSpPr/>
          <p:nvPr/>
        </p:nvSpPr>
        <p:spPr>
          <a:xfrm>
            <a:off x="3987800" y="3606800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4" name="4-sakarainen tähti 63"/>
          <p:cNvSpPr/>
          <p:nvPr/>
        </p:nvSpPr>
        <p:spPr>
          <a:xfrm>
            <a:off x="4140200" y="3759200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5" name="4-sakarainen tähti 64"/>
          <p:cNvSpPr/>
          <p:nvPr/>
        </p:nvSpPr>
        <p:spPr>
          <a:xfrm>
            <a:off x="7573962" y="3045619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6" name="4-sakarainen tähti 65"/>
          <p:cNvSpPr/>
          <p:nvPr/>
        </p:nvSpPr>
        <p:spPr>
          <a:xfrm>
            <a:off x="5423463" y="5008564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7" name="4-sakarainen tähti 66"/>
          <p:cNvSpPr/>
          <p:nvPr/>
        </p:nvSpPr>
        <p:spPr>
          <a:xfrm>
            <a:off x="7074463" y="1080294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8" name="4-sakarainen tähti 67"/>
          <p:cNvSpPr/>
          <p:nvPr/>
        </p:nvSpPr>
        <p:spPr>
          <a:xfrm>
            <a:off x="6876026" y="2937670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9" name="4-sakarainen tähti 68"/>
          <p:cNvSpPr/>
          <p:nvPr/>
        </p:nvSpPr>
        <p:spPr>
          <a:xfrm>
            <a:off x="6876026" y="4094165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0" name="4-sakarainen tähti 69"/>
          <p:cNvSpPr/>
          <p:nvPr/>
        </p:nvSpPr>
        <p:spPr>
          <a:xfrm>
            <a:off x="4537075" y="1281113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1" name="4-sakarainen tähti 70"/>
          <p:cNvSpPr/>
          <p:nvPr/>
        </p:nvSpPr>
        <p:spPr>
          <a:xfrm>
            <a:off x="4839262" y="1930400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2" name="Ellipsi 71"/>
          <p:cNvSpPr/>
          <p:nvPr/>
        </p:nvSpPr>
        <p:spPr>
          <a:xfrm>
            <a:off x="6221976" y="2495599"/>
            <a:ext cx="2101850" cy="914400"/>
          </a:xfrm>
          <a:prstGeom prst="ellipse">
            <a:avLst/>
          </a:prstGeom>
          <a:solidFill>
            <a:schemeClr val="accent3">
              <a:lumMod val="60000"/>
              <a:lumOff val="40000"/>
              <a:alpha val="67000"/>
            </a:schemeClr>
          </a:solidFill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accent2"/>
                </a:solidFill>
              </a:rPr>
              <a:t>Kasvattaja esim. sosionomi</a:t>
            </a:r>
            <a:endParaRPr lang="fi-FI" dirty="0">
              <a:solidFill>
                <a:schemeClr val="accent2"/>
              </a:solidFill>
            </a:endParaRPr>
          </a:p>
        </p:txBody>
      </p:sp>
      <p:sp>
        <p:nvSpPr>
          <p:cNvPr id="73" name="Ellipsi 72"/>
          <p:cNvSpPr/>
          <p:nvPr/>
        </p:nvSpPr>
        <p:spPr>
          <a:xfrm>
            <a:off x="6482326" y="1670600"/>
            <a:ext cx="1846263" cy="914400"/>
          </a:xfrm>
          <a:prstGeom prst="ellipse">
            <a:avLst/>
          </a:prstGeom>
          <a:solidFill>
            <a:srgbClr val="C0504D">
              <a:alpha val="67000"/>
            </a:srgbClr>
          </a:solidFill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Opettaja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74" name="Ellipsi 73"/>
          <p:cNvSpPr/>
          <p:nvPr/>
        </p:nvSpPr>
        <p:spPr>
          <a:xfrm>
            <a:off x="862011" y="4618038"/>
            <a:ext cx="1781737" cy="914400"/>
          </a:xfrm>
          <a:prstGeom prst="ellipse">
            <a:avLst/>
          </a:prstGeom>
          <a:solidFill>
            <a:srgbClr val="C0504D">
              <a:alpha val="67000"/>
            </a:srgbClr>
          </a:solidFill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Opettaja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75" name="Ellipsi 74"/>
          <p:cNvSpPr/>
          <p:nvPr/>
        </p:nvSpPr>
        <p:spPr>
          <a:xfrm>
            <a:off x="6283888" y="3435516"/>
            <a:ext cx="2335212" cy="914400"/>
          </a:xfrm>
          <a:prstGeom prst="ellipse">
            <a:avLst/>
          </a:prstGeom>
          <a:solidFill>
            <a:schemeClr val="accent6">
              <a:lumMod val="20000"/>
              <a:lumOff val="80000"/>
              <a:alpha val="67000"/>
            </a:schemeClr>
          </a:solidFill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accent2"/>
                </a:solidFill>
              </a:rPr>
              <a:t>Koulunkäynnin- ohjaaja</a:t>
            </a:r>
            <a:endParaRPr lang="fi-FI" dirty="0">
              <a:solidFill>
                <a:schemeClr val="accent2"/>
              </a:solidFill>
            </a:endParaRPr>
          </a:p>
        </p:txBody>
      </p:sp>
      <p:sp>
        <p:nvSpPr>
          <p:cNvPr id="76" name="Ellipsi 75"/>
          <p:cNvSpPr/>
          <p:nvPr/>
        </p:nvSpPr>
        <p:spPr>
          <a:xfrm>
            <a:off x="612774" y="5321300"/>
            <a:ext cx="2101850" cy="914400"/>
          </a:xfrm>
          <a:prstGeom prst="ellipse">
            <a:avLst/>
          </a:prstGeom>
          <a:solidFill>
            <a:schemeClr val="accent3">
              <a:lumMod val="60000"/>
              <a:lumOff val="40000"/>
              <a:alpha val="67000"/>
            </a:schemeClr>
          </a:solidFill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accent2"/>
                </a:solidFill>
              </a:rPr>
              <a:t>Kasvattaja esim. sosionomi</a:t>
            </a:r>
            <a:endParaRPr lang="fi-FI" dirty="0">
              <a:solidFill>
                <a:schemeClr val="accent2"/>
              </a:solidFill>
            </a:endParaRPr>
          </a:p>
        </p:txBody>
      </p:sp>
      <p:sp>
        <p:nvSpPr>
          <p:cNvPr id="79" name="Ellipsi 78"/>
          <p:cNvSpPr/>
          <p:nvPr/>
        </p:nvSpPr>
        <p:spPr>
          <a:xfrm>
            <a:off x="2851151" y="5322095"/>
            <a:ext cx="1781737" cy="914400"/>
          </a:xfrm>
          <a:prstGeom prst="ellipse">
            <a:avLst/>
          </a:prstGeom>
          <a:solidFill>
            <a:schemeClr val="accent3">
              <a:lumMod val="20000"/>
              <a:lumOff val="80000"/>
              <a:alpha val="67000"/>
            </a:schemeClr>
          </a:solidFill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Erityis-</a:t>
            </a:r>
          </a:p>
          <a:p>
            <a:pPr algn="ctr"/>
            <a:r>
              <a:rPr lang="fi-FI" dirty="0" smtClean="0">
                <a:solidFill>
                  <a:schemeClr val="tx1"/>
                </a:solidFill>
              </a:rPr>
              <a:t>Opettaja</a:t>
            </a:r>
            <a:endParaRPr lang="fi-F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126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Koulutus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 smtClean="0"/>
              <a:t>Tarvitaan koulutusta esim. </a:t>
            </a:r>
          </a:p>
          <a:p>
            <a:pPr lvl="1"/>
            <a:r>
              <a:rPr lang="fi-FI" dirty="0" err="1" smtClean="0"/>
              <a:t>Moniammatillisesta</a:t>
            </a:r>
            <a:r>
              <a:rPr lang="fi-FI" dirty="0" smtClean="0"/>
              <a:t> työstä</a:t>
            </a:r>
          </a:p>
          <a:p>
            <a:pPr lvl="1"/>
            <a:r>
              <a:rPr lang="fi-FI" dirty="0" smtClean="0"/>
              <a:t>Tiimitaidoista</a:t>
            </a:r>
          </a:p>
          <a:p>
            <a:pPr lvl="1"/>
            <a:r>
              <a:rPr lang="fi-FI" dirty="0" smtClean="0"/>
              <a:t>Lainsäädännöstä</a:t>
            </a:r>
          </a:p>
          <a:p>
            <a:pPr lvl="1"/>
            <a:r>
              <a:rPr lang="fi-FI" dirty="0" smtClean="0"/>
              <a:t>Palvelujärjestelmästä</a:t>
            </a:r>
          </a:p>
          <a:p>
            <a:pPr lvl="1"/>
            <a:r>
              <a:rPr lang="fi-FI" dirty="0" smtClean="0"/>
              <a:t>Lastensuojelusta</a:t>
            </a:r>
            <a:endParaRPr lang="fi-FI" dirty="0"/>
          </a:p>
          <a:p>
            <a:pPr lvl="1"/>
            <a:r>
              <a:rPr lang="fi-FI" dirty="0" smtClean="0"/>
              <a:t>Erityislasten oppimisen ohjaamiseen,  </a:t>
            </a:r>
          </a:p>
          <a:p>
            <a:pPr lvl="1"/>
            <a:r>
              <a:rPr lang="fi-FI" dirty="0" smtClean="0"/>
              <a:t>perhetyön osaamiseen, </a:t>
            </a:r>
          </a:p>
          <a:p>
            <a:pPr lvl="1"/>
            <a:r>
              <a:rPr lang="fi-FI" dirty="0" smtClean="0"/>
              <a:t>ryhmädynamiikan säätelyyn. </a:t>
            </a:r>
          </a:p>
          <a:p>
            <a:r>
              <a:rPr lang="fi-FI" dirty="0" smtClean="0"/>
              <a:t>Esim. Sosionomi-opiskelijoiden kanssa voitaisiin tehdä hanke. </a:t>
            </a:r>
          </a:p>
          <a:p>
            <a:r>
              <a:rPr lang="fi-FI" dirty="0" smtClean="0"/>
              <a:t>Koulunkäynninohjaajille räätälöitäisiin jatkotutkinto, jossa he pätevöityisivät sosionomeiksi</a:t>
            </a:r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5864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Syrjäytymisen ehkäisy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70840" indent="-358775">
              <a:buClr>
                <a:srgbClr val="7AC143"/>
              </a:buClr>
              <a:tabLst>
                <a:tab pos="370840" algn="l"/>
              </a:tabLst>
            </a:pPr>
            <a:r>
              <a:rPr lang="fi-FI" sz="2400" dirty="0" smtClean="0">
                <a:latin typeface="Arial"/>
                <a:cs typeface="Arial"/>
              </a:rPr>
              <a:t>R</a:t>
            </a:r>
            <a:r>
              <a:rPr lang="fi-FI" sz="2400" spc="-10" dirty="0" smtClean="0">
                <a:latin typeface="Arial"/>
                <a:cs typeface="Arial"/>
              </a:rPr>
              <a:t>i</a:t>
            </a:r>
            <a:r>
              <a:rPr lang="fi-FI" sz="2400" spc="0" dirty="0" smtClean="0">
                <a:latin typeface="Arial"/>
                <a:cs typeface="Arial"/>
              </a:rPr>
              <a:t>ittävän</a:t>
            </a:r>
            <a:r>
              <a:rPr lang="fi-FI" sz="2400" spc="10" dirty="0" smtClean="0">
                <a:latin typeface="Arial"/>
                <a:cs typeface="Arial"/>
              </a:rPr>
              <a:t> </a:t>
            </a:r>
            <a:r>
              <a:rPr lang="fi-FI" sz="2400" spc="0" dirty="0" smtClean="0">
                <a:latin typeface="Arial"/>
                <a:cs typeface="Arial"/>
              </a:rPr>
              <a:t>a</a:t>
            </a:r>
            <a:r>
              <a:rPr lang="fi-FI" sz="2400" spc="-10" dirty="0" smtClean="0">
                <a:latin typeface="Arial"/>
                <a:cs typeface="Arial"/>
              </a:rPr>
              <a:t>i</a:t>
            </a:r>
            <a:r>
              <a:rPr lang="fi-FI" sz="2400" spc="0" dirty="0" smtClean="0">
                <a:latin typeface="Arial"/>
                <a:cs typeface="Arial"/>
              </a:rPr>
              <a:t>kais</a:t>
            </a:r>
            <a:r>
              <a:rPr lang="fi-FI" sz="2400" spc="-15" dirty="0" smtClean="0">
                <a:latin typeface="Arial"/>
                <a:cs typeface="Arial"/>
              </a:rPr>
              <a:t>i</a:t>
            </a:r>
            <a:r>
              <a:rPr lang="fi-FI" sz="2400" spc="0" dirty="0" smtClean="0">
                <a:latin typeface="Arial"/>
                <a:cs typeface="Arial"/>
              </a:rPr>
              <a:t>n</a:t>
            </a:r>
            <a:endParaRPr lang="fi-FI" sz="2400" dirty="0" smtClean="0">
              <a:latin typeface="Arial"/>
              <a:cs typeface="Arial"/>
            </a:endParaRPr>
          </a:p>
          <a:p>
            <a:pPr marL="637540" lvl="1" indent="-265430">
              <a:spcBef>
                <a:spcPts val="465"/>
              </a:spcBef>
              <a:tabLst>
                <a:tab pos="637540" algn="l"/>
              </a:tabLst>
            </a:pPr>
            <a:r>
              <a:rPr lang="fi-FI" sz="2200" spc="-10" dirty="0" smtClean="0">
                <a:latin typeface="Arial"/>
                <a:cs typeface="Arial"/>
              </a:rPr>
              <a:t>syrjäyt</a:t>
            </a:r>
            <a:r>
              <a:rPr lang="fi-FI" sz="2200" spc="-30" dirty="0" smtClean="0">
                <a:latin typeface="Arial"/>
                <a:cs typeface="Arial"/>
              </a:rPr>
              <a:t>y</a:t>
            </a:r>
            <a:r>
              <a:rPr lang="fi-FI" sz="2200" spc="-15" dirty="0" smtClean="0">
                <a:latin typeface="Arial"/>
                <a:cs typeface="Arial"/>
              </a:rPr>
              <a:t>mis</a:t>
            </a:r>
            <a:r>
              <a:rPr lang="fi-FI" sz="2200" spc="-10" dirty="0" smtClean="0">
                <a:latin typeface="Arial"/>
                <a:cs typeface="Arial"/>
              </a:rPr>
              <a:t>e</a:t>
            </a:r>
            <a:r>
              <a:rPr lang="fi-FI" sz="2200" spc="-15" dirty="0" smtClean="0">
                <a:latin typeface="Arial"/>
                <a:cs typeface="Arial"/>
              </a:rPr>
              <a:t>n</a:t>
            </a:r>
            <a:r>
              <a:rPr lang="fi-FI" sz="2200" spc="35" dirty="0" smtClean="0">
                <a:latin typeface="Arial"/>
                <a:cs typeface="Arial"/>
              </a:rPr>
              <a:t> </a:t>
            </a:r>
            <a:r>
              <a:rPr lang="fi-FI" sz="2200" spc="-15" dirty="0" smtClean="0">
                <a:latin typeface="Arial"/>
                <a:cs typeface="Arial"/>
              </a:rPr>
              <a:t>etenevät</a:t>
            </a:r>
            <a:r>
              <a:rPr lang="fi-FI" sz="2200" spc="10" dirty="0" smtClean="0">
                <a:latin typeface="Arial"/>
                <a:cs typeface="Arial"/>
              </a:rPr>
              <a:t> </a:t>
            </a:r>
            <a:r>
              <a:rPr lang="fi-FI" sz="2200" spc="-15" dirty="0" smtClean="0">
                <a:latin typeface="Arial"/>
                <a:cs typeface="Arial"/>
              </a:rPr>
              <a:t>pros</a:t>
            </a:r>
            <a:r>
              <a:rPr lang="fi-FI" sz="2200" spc="-10" dirty="0" smtClean="0">
                <a:latin typeface="Arial"/>
                <a:cs typeface="Arial"/>
              </a:rPr>
              <a:t>e</a:t>
            </a:r>
            <a:r>
              <a:rPr lang="fi-FI" sz="2200" spc="-15" dirty="0" smtClean="0">
                <a:latin typeface="Arial"/>
                <a:cs typeface="Arial"/>
              </a:rPr>
              <a:t>s</a:t>
            </a:r>
            <a:r>
              <a:rPr lang="fi-FI" sz="2200" spc="-10" dirty="0" smtClean="0">
                <a:latin typeface="Arial"/>
                <a:cs typeface="Arial"/>
              </a:rPr>
              <a:t>sit</a:t>
            </a:r>
            <a:r>
              <a:rPr lang="fi-FI" sz="2200" spc="20" dirty="0" smtClean="0">
                <a:latin typeface="Arial"/>
                <a:cs typeface="Arial"/>
              </a:rPr>
              <a:t> </a:t>
            </a:r>
            <a:r>
              <a:rPr lang="fi-FI" sz="2200" spc="-15" dirty="0" smtClean="0">
                <a:latin typeface="Arial"/>
                <a:cs typeface="Arial"/>
              </a:rPr>
              <a:t>y</a:t>
            </a:r>
            <a:r>
              <a:rPr lang="fi-FI" sz="2200" spc="-35" dirty="0" smtClean="0">
                <a:latin typeface="Arial"/>
                <a:cs typeface="Arial"/>
              </a:rPr>
              <a:t>m</a:t>
            </a:r>
            <a:r>
              <a:rPr lang="fi-FI" sz="2200" spc="-10" dirty="0" smtClean="0">
                <a:latin typeface="Arial"/>
                <a:cs typeface="Arial"/>
              </a:rPr>
              <a:t>märrettä</a:t>
            </a:r>
            <a:r>
              <a:rPr lang="fi-FI" sz="2200" spc="-15" dirty="0" smtClean="0">
                <a:latin typeface="Arial"/>
                <a:cs typeface="Arial"/>
              </a:rPr>
              <a:t>vä</a:t>
            </a:r>
            <a:endParaRPr lang="fi-FI" sz="2200" dirty="0" smtClean="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10"/>
              </a:spcBef>
            </a:pPr>
            <a:endParaRPr lang="fi-FI" sz="750" dirty="0" smtClean="0"/>
          </a:p>
          <a:p>
            <a:pPr marL="370840" indent="-358775">
              <a:buClr>
                <a:srgbClr val="7AC143"/>
              </a:buClr>
              <a:tabLst>
                <a:tab pos="370840" algn="l"/>
              </a:tabLst>
            </a:pPr>
            <a:r>
              <a:rPr lang="fi-FI" sz="2400" dirty="0" smtClean="0">
                <a:latin typeface="Arial"/>
                <a:cs typeface="Arial"/>
              </a:rPr>
              <a:t>R</a:t>
            </a:r>
            <a:r>
              <a:rPr lang="fi-FI" sz="2400" spc="-10" dirty="0" smtClean="0">
                <a:latin typeface="Arial"/>
                <a:cs typeface="Arial"/>
              </a:rPr>
              <a:t>i</a:t>
            </a:r>
            <a:r>
              <a:rPr lang="fi-FI" sz="2400" spc="0" dirty="0" smtClean="0">
                <a:latin typeface="Arial"/>
                <a:cs typeface="Arial"/>
              </a:rPr>
              <a:t>ittävän</a:t>
            </a:r>
            <a:r>
              <a:rPr lang="fi-FI" sz="2400" spc="10" dirty="0" smtClean="0">
                <a:latin typeface="Arial"/>
                <a:cs typeface="Arial"/>
              </a:rPr>
              <a:t> </a:t>
            </a:r>
            <a:r>
              <a:rPr lang="fi-FI" sz="2400" spc="0" dirty="0" smtClean="0">
                <a:latin typeface="Arial"/>
                <a:cs typeface="Arial"/>
              </a:rPr>
              <a:t>l</a:t>
            </a:r>
            <a:r>
              <a:rPr lang="fi-FI" sz="2400" spc="-10" dirty="0" smtClean="0">
                <a:latin typeface="Arial"/>
                <a:cs typeface="Arial"/>
              </a:rPr>
              <a:t>a</a:t>
            </a:r>
            <a:r>
              <a:rPr lang="fi-FI" sz="2400" spc="0" dirty="0" smtClean="0">
                <a:latin typeface="Arial"/>
                <a:cs typeface="Arial"/>
              </a:rPr>
              <a:t>aj</a:t>
            </a:r>
            <a:r>
              <a:rPr lang="fi-FI" sz="2400" spc="5" dirty="0" smtClean="0">
                <a:latin typeface="Arial"/>
                <a:cs typeface="Arial"/>
              </a:rPr>
              <a:t>a</a:t>
            </a:r>
            <a:r>
              <a:rPr lang="fi-FI" sz="2400" spc="0" dirty="0" smtClean="0">
                <a:latin typeface="Arial"/>
                <a:cs typeface="Arial"/>
              </a:rPr>
              <a:t>-a</a:t>
            </a:r>
            <a:r>
              <a:rPr lang="fi-FI" sz="2400" spc="-10" dirty="0" smtClean="0">
                <a:latin typeface="Arial"/>
                <a:cs typeface="Arial"/>
              </a:rPr>
              <a:t>l</a:t>
            </a:r>
            <a:r>
              <a:rPr lang="fi-FI" sz="2400" spc="0" dirty="0" smtClean="0">
                <a:latin typeface="Arial"/>
                <a:cs typeface="Arial"/>
              </a:rPr>
              <a:t>a</a:t>
            </a:r>
            <a:r>
              <a:rPr lang="fi-FI" sz="2400" spc="-10" dirty="0" smtClean="0">
                <a:latin typeface="Arial"/>
                <a:cs typeface="Arial"/>
              </a:rPr>
              <a:t>i</a:t>
            </a:r>
            <a:r>
              <a:rPr lang="fi-FI" sz="2400" spc="0" dirty="0" smtClean="0">
                <a:latin typeface="Arial"/>
                <a:cs typeface="Arial"/>
              </a:rPr>
              <a:t>sesti</a:t>
            </a:r>
            <a:endParaRPr lang="fi-FI" sz="2400" dirty="0" smtClean="0">
              <a:latin typeface="Arial"/>
              <a:cs typeface="Arial"/>
            </a:endParaRPr>
          </a:p>
          <a:p>
            <a:pPr marL="637540" lvl="1" indent="-265430">
              <a:spcBef>
                <a:spcPts val="464"/>
              </a:spcBef>
              <a:tabLst>
                <a:tab pos="637540" algn="l"/>
              </a:tabLst>
            </a:pPr>
            <a:r>
              <a:rPr lang="fi-FI" sz="2200" spc="-15" dirty="0" smtClean="0">
                <a:latin typeface="Arial"/>
                <a:cs typeface="Arial"/>
              </a:rPr>
              <a:t>miet</a:t>
            </a:r>
            <a:r>
              <a:rPr lang="fi-FI" sz="2200" spc="0" dirty="0" smtClean="0">
                <a:latin typeface="Arial"/>
                <a:cs typeface="Arial"/>
              </a:rPr>
              <a:t>i</a:t>
            </a:r>
            <a:r>
              <a:rPr lang="fi-FI" sz="2200" spc="-15" dirty="0" smtClean="0">
                <a:latin typeface="Arial"/>
                <a:cs typeface="Arial"/>
              </a:rPr>
              <a:t>tään</a:t>
            </a:r>
            <a:r>
              <a:rPr lang="fi-FI" sz="2200" spc="10" dirty="0" smtClean="0">
                <a:latin typeface="Arial"/>
                <a:cs typeface="Arial"/>
              </a:rPr>
              <a:t> </a:t>
            </a:r>
            <a:r>
              <a:rPr lang="fi-FI" sz="2200" spc="-15" dirty="0" smtClean="0">
                <a:latin typeface="Arial"/>
                <a:cs typeface="Arial"/>
              </a:rPr>
              <a:t>mahdol</a:t>
            </a:r>
            <a:r>
              <a:rPr lang="fi-FI" sz="2200" spc="0" dirty="0" smtClean="0">
                <a:latin typeface="Arial"/>
                <a:cs typeface="Arial"/>
              </a:rPr>
              <a:t>l</a:t>
            </a:r>
            <a:r>
              <a:rPr lang="fi-FI" sz="2200" spc="-5" dirty="0" smtClean="0">
                <a:latin typeface="Arial"/>
                <a:cs typeface="Arial"/>
              </a:rPr>
              <a:t>i</a:t>
            </a:r>
            <a:r>
              <a:rPr lang="fi-FI" sz="2200" spc="-10" dirty="0" smtClean="0">
                <a:latin typeface="Arial"/>
                <a:cs typeface="Arial"/>
              </a:rPr>
              <a:t>sia </a:t>
            </a:r>
            <a:r>
              <a:rPr lang="fi-FI" sz="2200" spc="-15" dirty="0" smtClean="0">
                <a:latin typeface="Arial"/>
                <a:cs typeface="Arial"/>
              </a:rPr>
              <a:t>kumppanu</a:t>
            </a:r>
            <a:r>
              <a:rPr lang="fi-FI" sz="2200" spc="-10" dirty="0" smtClean="0">
                <a:latin typeface="Arial"/>
                <a:cs typeface="Arial"/>
              </a:rPr>
              <a:t>u</a:t>
            </a:r>
            <a:r>
              <a:rPr lang="fi-FI" sz="2200" spc="-15" dirty="0" smtClean="0">
                <a:latin typeface="Arial"/>
                <a:cs typeface="Arial"/>
              </a:rPr>
              <a:t>k</a:t>
            </a:r>
            <a:r>
              <a:rPr lang="fi-FI" sz="2200" spc="-10" dirty="0" smtClean="0">
                <a:latin typeface="Arial"/>
                <a:cs typeface="Arial"/>
              </a:rPr>
              <a:t>sia</a:t>
            </a:r>
            <a:endParaRPr lang="fi-FI" sz="2200" dirty="0" smtClean="0">
              <a:latin typeface="Arial"/>
              <a:cs typeface="Arial"/>
            </a:endParaRPr>
          </a:p>
          <a:p>
            <a:pPr marL="637540" lvl="1" indent="-265430">
              <a:spcBef>
                <a:spcPts val="470"/>
              </a:spcBef>
              <a:tabLst>
                <a:tab pos="637540" algn="l"/>
              </a:tabLst>
            </a:pPr>
            <a:r>
              <a:rPr lang="fi-FI" sz="2200" spc="-15" dirty="0" smtClean="0">
                <a:latin typeface="Arial"/>
                <a:cs typeface="Arial"/>
              </a:rPr>
              <a:t>aina </a:t>
            </a:r>
            <a:r>
              <a:rPr lang="fi-FI" sz="2200" spc="-10" dirty="0" smtClean="0">
                <a:latin typeface="Arial"/>
                <a:cs typeface="Arial"/>
              </a:rPr>
              <a:t>ar</a:t>
            </a:r>
            <a:r>
              <a:rPr lang="fi-FI" sz="2200" spc="0" dirty="0" smtClean="0">
                <a:latin typeface="Arial"/>
                <a:cs typeface="Arial"/>
              </a:rPr>
              <a:t>j</a:t>
            </a:r>
            <a:r>
              <a:rPr lang="fi-FI" sz="2200" spc="-15" dirty="0" smtClean="0">
                <a:latin typeface="Arial"/>
                <a:cs typeface="Arial"/>
              </a:rPr>
              <a:t>en y</a:t>
            </a:r>
            <a:r>
              <a:rPr lang="fi-FI" sz="2200" spc="-35" dirty="0" smtClean="0">
                <a:latin typeface="Arial"/>
                <a:cs typeface="Arial"/>
              </a:rPr>
              <a:t>m</a:t>
            </a:r>
            <a:r>
              <a:rPr lang="fi-FI" sz="2200" spc="-10" dirty="0" smtClean="0">
                <a:latin typeface="Arial"/>
                <a:cs typeface="Arial"/>
              </a:rPr>
              <a:t>päristö</a:t>
            </a:r>
            <a:r>
              <a:rPr lang="fi-FI" sz="2200" spc="25" dirty="0" smtClean="0">
                <a:latin typeface="Arial"/>
                <a:cs typeface="Arial"/>
              </a:rPr>
              <a:t> </a:t>
            </a:r>
            <a:r>
              <a:rPr lang="fi-FI" sz="2200" spc="-15" dirty="0" smtClean="0">
                <a:latin typeface="Arial"/>
                <a:cs typeface="Arial"/>
              </a:rPr>
              <a:t>mukaan</a:t>
            </a:r>
            <a:endParaRPr lang="fi-FI" sz="2200" dirty="0" smtClean="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10"/>
              </a:spcBef>
            </a:pPr>
            <a:endParaRPr lang="fi-FI" sz="750" dirty="0" smtClean="0"/>
          </a:p>
          <a:p>
            <a:pPr marL="370840" indent="-358775">
              <a:buClr>
                <a:srgbClr val="7AC143"/>
              </a:buClr>
              <a:tabLst>
                <a:tab pos="370840" algn="l"/>
              </a:tabLst>
            </a:pPr>
            <a:r>
              <a:rPr lang="fi-FI" sz="2400" dirty="0" smtClean="0">
                <a:latin typeface="Arial"/>
                <a:cs typeface="Arial"/>
              </a:rPr>
              <a:t>Oikeis</a:t>
            </a:r>
            <a:r>
              <a:rPr lang="fi-FI" sz="2400" spc="-15" dirty="0" smtClean="0">
                <a:latin typeface="Arial"/>
                <a:cs typeface="Arial"/>
              </a:rPr>
              <a:t>i</a:t>
            </a:r>
            <a:r>
              <a:rPr lang="fi-FI" sz="2400" spc="0" dirty="0" smtClean="0">
                <a:latin typeface="Arial"/>
                <a:cs typeface="Arial"/>
              </a:rPr>
              <a:t>in</a:t>
            </a:r>
            <a:r>
              <a:rPr lang="fi-FI" sz="2400" spc="15" dirty="0" smtClean="0">
                <a:latin typeface="Arial"/>
                <a:cs typeface="Arial"/>
              </a:rPr>
              <a:t> </a:t>
            </a:r>
            <a:r>
              <a:rPr lang="fi-FI" sz="2400" spc="0" dirty="0" smtClean="0">
                <a:latin typeface="Arial"/>
                <a:cs typeface="Arial"/>
              </a:rPr>
              <a:t>muut</a:t>
            </a:r>
            <a:r>
              <a:rPr lang="fi-FI" sz="2400" spc="5" dirty="0" smtClean="0">
                <a:latin typeface="Arial"/>
                <a:cs typeface="Arial"/>
              </a:rPr>
              <a:t>t</a:t>
            </a:r>
            <a:r>
              <a:rPr lang="fi-FI" sz="2400" spc="0" dirty="0" smtClean="0">
                <a:latin typeface="Arial"/>
                <a:cs typeface="Arial"/>
              </a:rPr>
              <a:t>ujiin</a:t>
            </a:r>
            <a:endParaRPr lang="fi-FI" sz="2400" dirty="0" smtClean="0">
              <a:latin typeface="Arial"/>
              <a:cs typeface="Arial"/>
            </a:endParaRPr>
          </a:p>
          <a:p>
            <a:pPr marL="637540" lvl="1" indent="-265430">
              <a:spcBef>
                <a:spcPts val="464"/>
              </a:spcBef>
              <a:tabLst>
                <a:tab pos="637540" algn="l"/>
              </a:tabLst>
            </a:pPr>
            <a:r>
              <a:rPr lang="fi-FI" sz="2200" spc="-15" dirty="0" smtClean="0">
                <a:latin typeface="Arial"/>
                <a:cs typeface="Arial"/>
              </a:rPr>
              <a:t>k</a:t>
            </a:r>
            <a:r>
              <a:rPr lang="fi-FI" sz="2200" spc="-10" dirty="0" smtClean="0">
                <a:latin typeface="Arial"/>
                <a:cs typeface="Arial"/>
              </a:rPr>
              <a:t>ehityksell</a:t>
            </a:r>
            <a:r>
              <a:rPr lang="fi-FI" sz="2200" spc="0" dirty="0" smtClean="0">
                <a:latin typeface="Arial"/>
                <a:cs typeface="Arial"/>
              </a:rPr>
              <a:t>i</a:t>
            </a:r>
            <a:r>
              <a:rPr lang="fi-FI" sz="2200" spc="-15" dirty="0" smtClean="0">
                <a:latin typeface="Arial"/>
                <a:cs typeface="Arial"/>
              </a:rPr>
              <a:t>s</a:t>
            </a:r>
            <a:r>
              <a:rPr lang="fi-FI" sz="2200" spc="-10" dirty="0" smtClean="0">
                <a:latin typeface="Arial"/>
                <a:cs typeface="Arial"/>
              </a:rPr>
              <a:t>et</a:t>
            </a:r>
            <a:r>
              <a:rPr lang="fi-FI" sz="2200" spc="-25" dirty="0" smtClean="0">
                <a:latin typeface="Arial"/>
                <a:cs typeface="Arial"/>
              </a:rPr>
              <a:t> </a:t>
            </a:r>
            <a:r>
              <a:rPr lang="fi-FI" sz="2200" spc="-10" dirty="0" smtClean="0">
                <a:latin typeface="Arial"/>
                <a:cs typeface="Arial"/>
              </a:rPr>
              <a:t>tieteet</a:t>
            </a:r>
            <a:r>
              <a:rPr lang="fi-FI" sz="2200" spc="-5" dirty="0" smtClean="0">
                <a:latin typeface="Arial"/>
                <a:cs typeface="Arial"/>
              </a:rPr>
              <a:t> </a:t>
            </a:r>
            <a:r>
              <a:rPr lang="fi-FI" sz="2200" spc="-15" dirty="0" smtClean="0">
                <a:latin typeface="Arial"/>
                <a:cs typeface="Arial"/>
              </a:rPr>
              <a:t>avu</a:t>
            </a:r>
            <a:r>
              <a:rPr lang="fi-FI" sz="2200" spc="-10" dirty="0" smtClean="0">
                <a:latin typeface="Arial"/>
                <a:cs typeface="Arial"/>
              </a:rPr>
              <a:t>ksi</a:t>
            </a:r>
            <a:endParaRPr lang="fi-FI" sz="2200" dirty="0" smtClean="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12"/>
              </a:spcBef>
            </a:pPr>
            <a:endParaRPr lang="fi-FI" sz="750" dirty="0" smtClean="0"/>
          </a:p>
          <a:p>
            <a:pPr marL="370840" indent="-358775">
              <a:buClr>
                <a:srgbClr val="7AC143"/>
              </a:buClr>
              <a:tabLst>
                <a:tab pos="370840" algn="l"/>
              </a:tabLst>
            </a:pPr>
            <a:r>
              <a:rPr lang="fi-FI" sz="2400" dirty="0" smtClean="0">
                <a:latin typeface="Arial"/>
                <a:cs typeface="Arial"/>
              </a:rPr>
              <a:t>Oik</a:t>
            </a:r>
            <a:r>
              <a:rPr lang="fi-FI" sz="2400" spc="-10" dirty="0" smtClean="0">
                <a:latin typeface="Arial"/>
                <a:cs typeface="Arial"/>
              </a:rPr>
              <a:t>e</a:t>
            </a:r>
            <a:r>
              <a:rPr lang="fi-FI" sz="2400" spc="0" dirty="0" smtClean="0">
                <a:latin typeface="Arial"/>
                <a:cs typeface="Arial"/>
              </a:rPr>
              <a:t>i</a:t>
            </a:r>
            <a:r>
              <a:rPr lang="fi-FI" sz="2400" spc="-10" dirty="0" smtClean="0">
                <a:latin typeface="Arial"/>
                <a:cs typeface="Arial"/>
              </a:rPr>
              <a:t>l</a:t>
            </a:r>
            <a:r>
              <a:rPr lang="fi-FI" sz="2400" spc="0" dirty="0" smtClean="0">
                <a:latin typeface="Arial"/>
                <a:cs typeface="Arial"/>
              </a:rPr>
              <a:t>la</a:t>
            </a:r>
            <a:r>
              <a:rPr lang="fi-FI" sz="2400" spc="15" dirty="0" smtClean="0">
                <a:latin typeface="Arial"/>
                <a:cs typeface="Arial"/>
              </a:rPr>
              <a:t> </a:t>
            </a:r>
            <a:r>
              <a:rPr lang="fi-FI" sz="2400" spc="0" dirty="0" smtClean="0">
                <a:latin typeface="Arial"/>
                <a:cs typeface="Arial"/>
              </a:rPr>
              <a:t>tavo</a:t>
            </a:r>
            <a:r>
              <a:rPr lang="fi-FI" sz="2400" spc="-10" dirty="0" smtClean="0">
                <a:latin typeface="Arial"/>
                <a:cs typeface="Arial"/>
              </a:rPr>
              <a:t>i</a:t>
            </a:r>
            <a:r>
              <a:rPr lang="fi-FI" sz="2400" spc="0" dirty="0" smtClean="0">
                <a:latin typeface="Arial"/>
                <a:cs typeface="Arial"/>
              </a:rPr>
              <a:t>l</a:t>
            </a:r>
            <a:r>
              <a:rPr lang="fi-FI" sz="2400" spc="-10" dirty="0" smtClean="0">
                <a:latin typeface="Arial"/>
                <a:cs typeface="Arial"/>
              </a:rPr>
              <a:t>l</a:t>
            </a:r>
            <a:r>
              <a:rPr lang="fi-FI" sz="2400" spc="0" dirty="0" smtClean="0">
                <a:latin typeface="Arial"/>
                <a:cs typeface="Arial"/>
              </a:rPr>
              <a:t>a</a:t>
            </a:r>
            <a:endParaRPr lang="fi-FI" sz="2400" dirty="0" smtClean="0">
              <a:latin typeface="Arial"/>
              <a:cs typeface="Arial"/>
            </a:endParaRPr>
          </a:p>
          <a:p>
            <a:pPr marL="637540" lvl="1" indent="-265430">
              <a:spcBef>
                <a:spcPts val="464"/>
              </a:spcBef>
              <a:tabLst>
                <a:tab pos="637540" algn="l"/>
              </a:tabLst>
            </a:pPr>
            <a:r>
              <a:rPr lang="fi-FI" sz="2200" spc="-10" dirty="0" smtClean="0">
                <a:latin typeface="Arial"/>
                <a:cs typeface="Arial"/>
              </a:rPr>
              <a:t>tutk</a:t>
            </a:r>
            <a:r>
              <a:rPr lang="fi-FI" sz="2200" spc="-15" dirty="0" smtClean="0">
                <a:latin typeface="Arial"/>
                <a:cs typeface="Arial"/>
              </a:rPr>
              <a:t>imu</a:t>
            </a:r>
            <a:r>
              <a:rPr lang="fi-FI" sz="2200" spc="-10" dirty="0" smtClean="0">
                <a:latin typeface="Arial"/>
                <a:cs typeface="Arial"/>
              </a:rPr>
              <a:t>k</a:t>
            </a:r>
            <a:r>
              <a:rPr lang="fi-FI" sz="2200" spc="-15" dirty="0" smtClean="0">
                <a:latin typeface="Arial"/>
                <a:cs typeface="Arial"/>
              </a:rPr>
              <a:t>s</a:t>
            </a:r>
            <a:r>
              <a:rPr lang="fi-FI" sz="2200" spc="-10" dirty="0" smtClean="0">
                <a:latin typeface="Arial"/>
                <a:cs typeface="Arial"/>
              </a:rPr>
              <a:t>e</a:t>
            </a:r>
            <a:r>
              <a:rPr lang="fi-FI" sz="2200" spc="-15" dirty="0" smtClean="0">
                <a:latin typeface="Arial"/>
                <a:cs typeface="Arial"/>
              </a:rPr>
              <a:t>en peru</a:t>
            </a:r>
            <a:r>
              <a:rPr lang="fi-FI" sz="2200" spc="-10" dirty="0" smtClean="0">
                <a:latin typeface="Arial"/>
                <a:cs typeface="Arial"/>
              </a:rPr>
              <a:t>stuvat</a:t>
            </a:r>
            <a:r>
              <a:rPr lang="fi-FI" sz="2200" spc="25" dirty="0" smtClean="0">
                <a:latin typeface="Arial"/>
                <a:cs typeface="Arial"/>
              </a:rPr>
              <a:t> </a:t>
            </a:r>
            <a:r>
              <a:rPr lang="fi-FI" sz="2200" spc="-10" dirty="0" smtClean="0">
                <a:latin typeface="Arial"/>
                <a:cs typeface="Arial"/>
              </a:rPr>
              <a:t>työtavat</a:t>
            </a:r>
            <a:endParaRPr lang="fi-FI" sz="2200" dirty="0" smtClean="0">
              <a:latin typeface="Arial"/>
              <a:cs typeface="Arial"/>
            </a:endParaRPr>
          </a:p>
          <a:p>
            <a:pPr marL="637540" lvl="1" indent="-265430">
              <a:spcBef>
                <a:spcPts val="465"/>
              </a:spcBef>
              <a:tabLst>
                <a:tab pos="637540" algn="l"/>
              </a:tabLst>
            </a:pPr>
            <a:r>
              <a:rPr lang="fi-FI" sz="2200" spc="-15" dirty="0" smtClean="0">
                <a:latin typeface="Arial"/>
                <a:cs typeface="Arial"/>
              </a:rPr>
              <a:t>pärjääv</a:t>
            </a:r>
            <a:r>
              <a:rPr lang="fi-FI" sz="2200" spc="-25" dirty="0" smtClean="0">
                <a:latin typeface="Arial"/>
                <a:cs typeface="Arial"/>
              </a:rPr>
              <a:t>y</a:t>
            </a:r>
            <a:r>
              <a:rPr lang="fi-FI" sz="2200" spc="-10" dirty="0" smtClean="0">
                <a:latin typeface="Arial"/>
                <a:cs typeface="Arial"/>
              </a:rPr>
              <a:t>yttä</a:t>
            </a:r>
            <a:r>
              <a:rPr lang="fi-FI" sz="2200" spc="30" dirty="0" smtClean="0">
                <a:latin typeface="Arial"/>
                <a:cs typeface="Arial"/>
              </a:rPr>
              <a:t> </a:t>
            </a:r>
            <a:r>
              <a:rPr lang="fi-FI" sz="2200" spc="-10" dirty="0" smtClean="0">
                <a:latin typeface="Arial"/>
                <a:cs typeface="Arial"/>
              </a:rPr>
              <a:t>tuk</a:t>
            </a:r>
            <a:r>
              <a:rPr lang="fi-FI" sz="2200" spc="-15" dirty="0" smtClean="0">
                <a:latin typeface="Arial"/>
                <a:cs typeface="Arial"/>
              </a:rPr>
              <a:t>emal</a:t>
            </a:r>
            <a:r>
              <a:rPr lang="fi-FI" sz="2200" spc="0" dirty="0" smtClean="0">
                <a:latin typeface="Arial"/>
                <a:cs typeface="Arial"/>
              </a:rPr>
              <a:t>l</a:t>
            </a:r>
            <a:r>
              <a:rPr lang="fi-FI" sz="2200" spc="-15" dirty="0" smtClean="0">
                <a:latin typeface="Arial"/>
                <a:cs typeface="Arial"/>
              </a:rPr>
              <a:t>a    		</a:t>
            </a:r>
            <a:r>
              <a:rPr lang="fi-FI" sz="2400" dirty="0" smtClean="0"/>
              <a:t>THL Mäkelä</a:t>
            </a:r>
            <a:endParaRPr lang="fi-FI" sz="2200" dirty="0" smtClean="0">
              <a:latin typeface="Arial"/>
              <a:cs typeface="Arial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314591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ts val="2860"/>
              </a:lnSpc>
            </a:pPr>
            <a:r>
              <a:rPr sz="2800" b="1" spc="-15" dirty="0" smtClean="0">
                <a:solidFill>
                  <a:srgbClr val="7AC143"/>
                </a:solidFill>
                <a:latin typeface="Arial"/>
                <a:cs typeface="Arial"/>
              </a:rPr>
              <a:t>Inhimillis</a:t>
            </a:r>
            <a:r>
              <a:rPr sz="2800" b="1" spc="-20" dirty="0" smtClean="0">
                <a:solidFill>
                  <a:srgbClr val="7AC143"/>
                </a:solidFill>
                <a:latin typeface="Arial"/>
                <a:cs typeface="Arial"/>
              </a:rPr>
              <a:t>en</a:t>
            </a:r>
            <a:r>
              <a:rPr sz="2800" b="1" spc="-5" dirty="0" smtClean="0">
                <a:solidFill>
                  <a:srgbClr val="7AC143"/>
                </a:solidFill>
                <a:latin typeface="Arial"/>
                <a:cs typeface="Arial"/>
              </a:rPr>
              <a:t> </a:t>
            </a:r>
            <a:r>
              <a:rPr sz="2800" b="1" spc="-20" dirty="0" smtClean="0">
                <a:solidFill>
                  <a:srgbClr val="7AC143"/>
                </a:solidFill>
                <a:latin typeface="Arial"/>
                <a:cs typeface="Arial"/>
              </a:rPr>
              <a:t>pä</a:t>
            </a:r>
            <a:r>
              <a:rPr sz="2800" b="1" spc="-15" dirty="0" smtClean="0">
                <a:solidFill>
                  <a:srgbClr val="7AC143"/>
                </a:solidFill>
                <a:latin typeface="Arial"/>
                <a:cs typeface="Arial"/>
              </a:rPr>
              <a:t>ä</a:t>
            </a:r>
            <a:r>
              <a:rPr sz="2800" b="1" spc="-20" dirty="0" smtClean="0">
                <a:solidFill>
                  <a:srgbClr val="7AC143"/>
                </a:solidFill>
                <a:latin typeface="Arial"/>
                <a:cs typeface="Arial"/>
              </a:rPr>
              <a:t>oman</a:t>
            </a:r>
            <a:r>
              <a:rPr sz="2800" b="1" spc="25" dirty="0" smtClean="0">
                <a:solidFill>
                  <a:srgbClr val="7AC143"/>
                </a:solidFill>
                <a:latin typeface="Arial"/>
                <a:cs typeface="Arial"/>
              </a:rPr>
              <a:t> </a:t>
            </a:r>
            <a:r>
              <a:rPr sz="2800" b="1" spc="-15" dirty="0" smtClean="0">
                <a:solidFill>
                  <a:srgbClr val="7AC143"/>
                </a:solidFill>
                <a:latin typeface="Arial"/>
                <a:cs typeface="Arial"/>
              </a:rPr>
              <a:t>inve</a:t>
            </a:r>
            <a:r>
              <a:rPr sz="2800" b="1" spc="-20" dirty="0" smtClean="0">
                <a:solidFill>
                  <a:srgbClr val="7AC143"/>
                </a:solidFill>
                <a:latin typeface="Arial"/>
                <a:cs typeface="Arial"/>
              </a:rPr>
              <a:t>s</a:t>
            </a:r>
            <a:r>
              <a:rPr sz="2800" b="1" spc="-5" dirty="0" smtClean="0">
                <a:solidFill>
                  <a:srgbClr val="7AC143"/>
                </a:solidFill>
                <a:latin typeface="Arial"/>
                <a:cs typeface="Arial"/>
              </a:rPr>
              <a:t>t</a:t>
            </a:r>
            <a:r>
              <a:rPr sz="2800" b="1" spc="-15" dirty="0" smtClean="0">
                <a:solidFill>
                  <a:srgbClr val="7AC143"/>
                </a:solidFill>
                <a:latin typeface="Arial"/>
                <a:cs typeface="Arial"/>
              </a:rPr>
              <a:t>oin</a:t>
            </a:r>
            <a:r>
              <a:rPr sz="2800" b="1" spc="-35" dirty="0" smtClean="0">
                <a:solidFill>
                  <a:srgbClr val="7AC143"/>
                </a:solidFill>
                <a:latin typeface="Arial"/>
                <a:cs typeface="Arial"/>
              </a:rPr>
              <a:t>n</a:t>
            </a:r>
            <a:r>
              <a:rPr sz="2800" b="1" spc="-15" dirty="0" smtClean="0">
                <a:solidFill>
                  <a:srgbClr val="7AC143"/>
                </a:solidFill>
                <a:latin typeface="Arial"/>
                <a:cs typeface="Arial"/>
              </a:rPr>
              <a:t>in</a:t>
            </a:r>
            <a:r>
              <a:rPr sz="2800" b="1" spc="20" dirty="0" smtClean="0">
                <a:solidFill>
                  <a:srgbClr val="7AC143"/>
                </a:solidFill>
                <a:latin typeface="Arial"/>
                <a:cs typeface="Arial"/>
              </a:rPr>
              <a:t> </a:t>
            </a:r>
            <a:r>
              <a:rPr sz="2800" b="1" spc="-15" dirty="0" smtClean="0">
                <a:solidFill>
                  <a:srgbClr val="7AC143"/>
                </a:solidFill>
                <a:latin typeface="Arial"/>
                <a:cs typeface="Arial"/>
              </a:rPr>
              <a:t>tuottoaste iän</a:t>
            </a:r>
            <a:r>
              <a:rPr sz="2800" b="1" spc="-5" dirty="0" smtClean="0">
                <a:solidFill>
                  <a:srgbClr val="7AC143"/>
                </a:solidFill>
                <a:latin typeface="Arial"/>
                <a:cs typeface="Arial"/>
              </a:rPr>
              <a:t> </a:t>
            </a:r>
            <a:r>
              <a:rPr sz="2800" b="1" spc="-20" dirty="0" smtClean="0">
                <a:solidFill>
                  <a:srgbClr val="7AC143"/>
                </a:solidFill>
                <a:latin typeface="Arial"/>
                <a:cs typeface="Arial"/>
              </a:rPr>
              <a:t>muk</a:t>
            </a:r>
            <a:r>
              <a:rPr sz="2800" b="1" spc="-15" dirty="0" smtClean="0">
                <a:solidFill>
                  <a:srgbClr val="7AC143"/>
                </a:solidFill>
                <a:latin typeface="Arial"/>
                <a:cs typeface="Arial"/>
              </a:rPr>
              <a:t>a</a:t>
            </a:r>
            <a:r>
              <a:rPr sz="2800" b="1" spc="-20" dirty="0" smtClean="0">
                <a:solidFill>
                  <a:srgbClr val="7AC143"/>
                </a:solidFill>
                <a:latin typeface="Arial"/>
                <a:cs typeface="Arial"/>
              </a:rPr>
              <a:t>an</a:t>
            </a:r>
            <a:r>
              <a:rPr sz="2800" b="1" spc="20" dirty="0" smtClean="0">
                <a:solidFill>
                  <a:srgbClr val="7AC143"/>
                </a:solidFill>
                <a:latin typeface="Arial"/>
                <a:cs typeface="Arial"/>
              </a:rPr>
              <a:t> </a:t>
            </a:r>
            <a:r>
              <a:rPr sz="2800" b="1" spc="0" dirty="0" smtClean="0">
                <a:solidFill>
                  <a:srgbClr val="7AC143"/>
                </a:solidFill>
                <a:latin typeface="Arial"/>
                <a:cs typeface="Arial"/>
              </a:rPr>
              <a:t>(</a:t>
            </a:r>
            <a:r>
              <a:rPr sz="2800" b="1" spc="-20" dirty="0" smtClean="0">
                <a:solidFill>
                  <a:srgbClr val="7AC143"/>
                </a:solidFill>
                <a:latin typeface="Arial"/>
                <a:cs typeface="Arial"/>
              </a:rPr>
              <a:t>Hec</a:t>
            </a:r>
            <a:r>
              <a:rPr sz="2800" b="1" spc="-10" dirty="0" smtClean="0">
                <a:solidFill>
                  <a:srgbClr val="7AC143"/>
                </a:solidFill>
                <a:latin typeface="Arial"/>
                <a:cs typeface="Arial"/>
              </a:rPr>
              <a:t>k</a:t>
            </a:r>
            <a:r>
              <a:rPr sz="2800" b="1" spc="-20" dirty="0" smtClean="0">
                <a:solidFill>
                  <a:srgbClr val="7AC143"/>
                </a:solidFill>
                <a:latin typeface="Arial"/>
                <a:cs typeface="Arial"/>
              </a:rPr>
              <a:t>man</a:t>
            </a:r>
            <a:r>
              <a:rPr sz="2800" b="1" spc="30" dirty="0" smtClean="0">
                <a:solidFill>
                  <a:srgbClr val="7AC143"/>
                </a:solidFill>
                <a:latin typeface="Arial"/>
                <a:cs typeface="Arial"/>
              </a:rPr>
              <a:t> </a:t>
            </a:r>
            <a:r>
              <a:rPr sz="2800" b="1" spc="-20" dirty="0" smtClean="0">
                <a:solidFill>
                  <a:srgbClr val="7AC143"/>
                </a:solidFill>
                <a:latin typeface="Arial"/>
                <a:cs typeface="Arial"/>
              </a:rPr>
              <a:t>JJ</a:t>
            </a:r>
            <a:r>
              <a:rPr sz="2800" b="1" spc="5" dirty="0" smtClean="0">
                <a:solidFill>
                  <a:srgbClr val="7AC143"/>
                </a:solidFill>
                <a:latin typeface="Arial"/>
                <a:cs typeface="Arial"/>
              </a:rPr>
              <a:t> </a:t>
            </a:r>
            <a:r>
              <a:rPr sz="2800" b="1" spc="-20" dirty="0" smtClean="0">
                <a:solidFill>
                  <a:srgbClr val="7AC143"/>
                </a:solidFill>
                <a:latin typeface="Arial"/>
                <a:cs typeface="Arial"/>
              </a:rPr>
              <a:t>2</a:t>
            </a:r>
            <a:r>
              <a:rPr sz="2800" b="1" spc="-10" dirty="0" smtClean="0">
                <a:solidFill>
                  <a:srgbClr val="7AC143"/>
                </a:solidFill>
                <a:latin typeface="Arial"/>
                <a:cs typeface="Arial"/>
              </a:rPr>
              <a:t>0</a:t>
            </a:r>
            <a:r>
              <a:rPr sz="2800" b="1" spc="-20" dirty="0" smtClean="0">
                <a:solidFill>
                  <a:srgbClr val="7AC143"/>
                </a:solidFill>
                <a:latin typeface="Arial"/>
                <a:cs typeface="Arial"/>
              </a:rPr>
              <a:t>0</a:t>
            </a:r>
            <a:r>
              <a:rPr sz="2800" b="1" spc="-15" dirty="0" smtClean="0">
                <a:solidFill>
                  <a:srgbClr val="7AC143"/>
                </a:solidFill>
                <a:latin typeface="Arial"/>
                <a:cs typeface="Arial"/>
              </a:rPr>
              <a:t>6</a:t>
            </a:r>
            <a:r>
              <a:rPr sz="2800" b="1" spc="-10" dirty="0" smtClean="0">
                <a:solidFill>
                  <a:srgbClr val="7AC143"/>
                </a:solidFill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87450" y="1773301"/>
            <a:ext cx="0" cy="3600450"/>
          </a:xfrm>
          <a:custGeom>
            <a:avLst/>
            <a:gdLst/>
            <a:ahLst/>
            <a:cxnLst/>
            <a:rect l="l" t="t" r="r" b="b"/>
            <a:pathLst>
              <a:path h="3600450">
                <a:moveTo>
                  <a:pt x="0" y="0"/>
                </a:moveTo>
                <a:lnTo>
                  <a:pt x="0" y="360045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87450" y="5373751"/>
            <a:ext cx="6264275" cy="7874"/>
          </a:xfrm>
          <a:custGeom>
            <a:avLst/>
            <a:gdLst/>
            <a:ahLst/>
            <a:cxnLst/>
            <a:rect l="l" t="t" r="r" b="b"/>
            <a:pathLst>
              <a:path w="6264275" h="7874">
                <a:moveTo>
                  <a:pt x="6264275" y="0"/>
                </a:moveTo>
                <a:lnTo>
                  <a:pt x="0" y="787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47749" y="2492375"/>
            <a:ext cx="4860163" cy="2016125"/>
          </a:xfrm>
          <a:custGeom>
            <a:avLst/>
            <a:gdLst/>
            <a:ahLst/>
            <a:cxnLst/>
            <a:rect l="l" t="t" r="r" b="b"/>
            <a:pathLst>
              <a:path w="4860163" h="2016125">
                <a:moveTo>
                  <a:pt x="4860163" y="2016125"/>
                </a:moveTo>
                <a:lnTo>
                  <a:pt x="4461560" y="2009442"/>
                </a:lnTo>
                <a:lnTo>
                  <a:pt x="4071831" y="1989738"/>
                </a:lnTo>
                <a:lnTo>
                  <a:pt x="3692225" y="1957534"/>
                </a:lnTo>
                <a:lnTo>
                  <a:pt x="3323994" y="1913347"/>
                </a:lnTo>
                <a:lnTo>
                  <a:pt x="2968388" y="1857696"/>
                </a:lnTo>
                <a:lnTo>
                  <a:pt x="2626659" y="1791100"/>
                </a:lnTo>
                <a:lnTo>
                  <a:pt x="2300058" y="1714077"/>
                </a:lnTo>
                <a:lnTo>
                  <a:pt x="1989834" y="1627147"/>
                </a:lnTo>
                <a:lnTo>
                  <a:pt x="1697240" y="1530828"/>
                </a:lnTo>
                <a:lnTo>
                  <a:pt x="1423527" y="1425638"/>
                </a:lnTo>
                <a:lnTo>
                  <a:pt x="1169944" y="1312097"/>
                </a:lnTo>
                <a:lnTo>
                  <a:pt x="937743" y="1190723"/>
                </a:lnTo>
                <a:lnTo>
                  <a:pt x="728175" y="1062035"/>
                </a:lnTo>
                <a:lnTo>
                  <a:pt x="542491" y="926552"/>
                </a:lnTo>
                <a:lnTo>
                  <a:pt x="381942" y="784792"/>
                </a:lnTo>
                <a:lnTo>
                  <a:pt x="247779" y="637274"/>
                </a:lnTo>
                <a:lnTo>
                  <a:pt x="141252" y="484517"/>
                </a:lnTo>
                <a:lnTo>
                  <a:pt x="63612" y="327040"/>
                </a:lnTo>
                <a:lnTo>
                  <a:pt x="16111" y="165361"/>
                </a:ln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87450" y="3429000"/>
            <a:ext cx="7184517" cy="33400"/>
          </a:xfrm>
          <a:custGeom>
            <a:avLst/>
            <a:gdLst/>
            <a:ahLst/>
            <a:cxnLst/>
            <a:rect l="l" t="t" r="r" b="b"/>
            <a:pathLst>
              <a:path w="7184517" h="33400">
                <a:moveTo>
                  <a:pt x="0" y="0"/>
                </a:moveTo>
                <a:lnTo>
                  <a:pt x="7184517" y="334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763776" y="3068701"/>
            <a:ext cx="0" cy="2305050"/>
          </a:xfrm>
          <a:custGeom>
            <a:avLst/>
            <a:gdLst/>
            <a:ahLst/>
            <a:cxnLst/>
            <a:rect l="l" t="t" r="r" b="b"/>
            <a:pathLst>
              <a:path h="2305050">
                <a:moveTo>
                  <a:pt x="0" y="0"/>
                </a:moveTo>
                <a:lnTo>
                  <a:pt x="0" y="230505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203575" y="4005198"/>
            <a:ext cx="0" cy="1368552"/>
          </a:xfrm>
          <a:custGeom>
            <a:avLst/>
            <a:gdLst/>
            <a:ahLst/>
            <a:cxnLst/>
            <a:rect l="l" t="t" r="r" b="b"/>
            <a:pathLst>
              <a:path h="1368552">
                <a:moveTo>
                  <a:pt x="0" y="0"/>
                </a:moveTo>
                <a:lnTo>
                  <a:pt x="0" y="1368552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19250" y="2343404"/>
            <a:ext cx="1009776" cy="318897"/>
          </a:xfrm>
          <a:custGeom>
            <a:avLst/>
            <a:gdLst/>
            <a:ahLst/>
            <a:cxnLst/>
            <a:rect l="l" t="t" r="r" b="b"/>
            <a:pathLst>
              <a:path w="1009776" h="318897">
                <a:moveTo>
                  <a:pt x="75056" y="219329"/>
                </a:moveTo>
                <a:lnTo>
                  <a:pt x="70993" y="219456"/>
                </a:lnTo>
                <a:lnTo>
                  <a:pt x="68580" y="221996"/>
                </a:lnTo>
                <a:lnTo>
                  <a:pt x="0" y="293497"/>
                </a:lnTo>
                <a:lnTo>
                  <a:pt x="99441" y="318897"/>
                </a:lnTo>
                <a:lnTo>
                  <a:pt x="102869" y="316865"/>
                </a:lnTo>
                <a:lnTo>
                  <a:pt x="103758" y="313436"/>
                </a:lnTo>
                <a:lnTo>
                  <a:pt x="104520" y="310007"/>
                </a:lnTo>
                <a:lnTo>
                  <a:pt x="102488" y="306578"/>
                </a:lnTo>
                <a:lnTo>
                  <a:pt x="99187" y="305688"/>
                </a:lnTo>
                <a:lnTo>
                  <a:pt x="61420" y="296037"/>
                </a:lnTo>
                <a:lnTo>
                  <a:pt x="13843" y="296037"/>
                </a:lnTo>
                <a:lnTo>
                  <a:pt x="10287" y="283845"/>
                </a:lnTo>
                <a:lnTo>
                  <a:pt x="32960" y="277383"/>
                </a:lnTo>
                <a:lnTo>
                  <a:pt x="77724" y="230759"/>
                </a:lnTo>
                <a:lnTo>
                  <a:pt x="80137" y="228219"/>
                </a:lnTo>
                <a:lnTo>
                  <a:pt x="80137" y="224155"/>
                </a:lnTo>
                <a:lnTo>
                  <a:pt x="75056" y="219329"/>
                </a:lnTo>
                <a:close/>
              </a:path>
              <a:path w="1009776" h="318897">
                <a:moveTo>
                  <a:pt x="32960" y="277383"/>
                </a:moveTo>
                <a:lnTo>
                  <a:pt x="10287" y="283845"/>
                </a:lnTo>
                <a:lnTo>
                  <a:pt x="13843" y="296037"/>
                </a:lnTo>
                <a:lnTo>
                  <a:pt x="19635" y="294386"/>
                </a:lnTo>
                <a:lnTo>
                  <a:pt x="16637" y="294386"/>
                </a:lnTo>
                <a:lnTo>
                  <a:pt x="13716" y="283845"/>
                </a:lnTo>
                <a:lnTo>
                  <a:pt x="26757" y="283845"/>
                </a:lnTo>
                <a:lnTo>
                  <a:pt x="32960" y="277383"/>
                </a:lnTo>
                <a:close/>
              </a:path>
              <a:path w="1009776" h="318897">
                <a:moveTo>
                  <a:pt x="36336" y="289626"/>
                </a:moveTo>
                <a:lnTo>
                  <a:pt x="13843" y="296037"/>
                </a:lnTo>
                <a:lnTo>
                  <a:pt x="61420" y="296037"/>
                </a:lnTo>
                <a:lnTo>
                  <a:pt x="36336" y="289626"/>
                </a:lnTo>
                <a:close/>
              </a:path>
              <a:path w="1009776" h="318897">
                <a:moveTo>
                  <a:pt x="13716" y="283845"/>
                </a:moveTo>
                <a:lnTo>
                  <a:pt x="16637" y="294386"/>
                </a:lnTo>
                <a:lnTo>
                  <a:pt x="24187" y="286521"/>
                </a:lnTo>
                <a:lnTo>
                  <a:pt x="13716" y="283845"/>
                </a:lnTo>
                <a:close/>
              </a:path>
              <a:path w="1009776" h="318897">
                <a:moveTo>
                  <a:pt x="24187" y="286521"/>
                </a:moveTo>
                <a:lnTo>
                  <a:pt x="16637" y="294386"/>
                </a:lnTo>
                <a:lnTo>
                  <a:pt x="19635" y="294386"/>
                </a:lnTo>
                <a:lnTo>
                  <a:pt x="36336" y="289626"/>
                </a:lnTo>
                <a:lnTo>
                  <a:pt x="24187" y="286521"/>
                </a:lnTo>
                <a:close/>
              </a:path>
              <a:path w="1009776" h="318897">
                <a:moveTo>
                  <a:pt x="1006348" y="0"/>
                </a:moveTo>
                <a:lnTo>
                  <a:pt x="32960" y="277383"/>
                </a:lnTo>
                <a:lnTo>
                  <a:pt x="24187" y="286521"/>
                </a:lnTo>
                <a:lnTo>
                  <a:pt x="36336" y="289626"/>
                </a:lnTo>
                <a:lnTo>
                  <a:pt x="1009776" y="12192"/>
                </a:lnTo>
                <a:lnTo>
                  <a:pt x="1006348" y="0"/>
                </a:lnTo>
                <a:close/>
              </a:path>
              <a:path w="1009776" h="318897">
                <a:moveTo>
                  <a:pt x="26757" y="283845"/>
                </a:moveTo>
                <a:lnTo>
                  <a:pt x="13716" y="283845"/>
                </a:lnTo>
                <a:lnTo>
                  <a:pt x="24187" y="286521"/>
                </a:lnTo>
                <a:lnTo>
                  <a:pt x="26757" y="2838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787900" y="3954017"/>
            <a:ext cx="293750" cy="338581"/>
          </a:xfrm>
          <a:custGeom>
            <a:avLst/>
            <a:gdLst/>
            <a:ahLst/>
            <a:cxnLst/>
            <a:rect l="l" t="t" r="r" b="b"/>
            <a:pathLst>
              <a:path w="293750" h="338581">
                <a:moveTo>
                  <a:pt x="22098" y="235457"/>
                </a:moveTo>
                <a:lnTo>
                  <a:pt x="18796" y="237743"/>
                </a:lnTo>
                <a:lnTo>
                  <a:pt x="0" y="338581"/>
                </a:lnTo>
                <a:lnTo>
                  <a:pt x="15554" y="333247"/>
                </a:lnTo>
                <a:lnTo>
                  <a:pt x="13080" y="333247"/>
                </a:lnTo>
                <a:lnTo>
                  <a:pt x="3428" y="324865"/>
                </a:lnTo>
                <a:lnTo>
                  <a:pt x="18771" y="307107"/>
                </a:lnTo>
                <a:lnTo>
                  <a:pt x="31241" y="240029"/>
                </a:lnTo>
                <a:lnTo>
                  <a:pt x="28955" y="236727"/>
                </a:lnTo>
                <a:lnTo>
                  <a:pt x="22098" y="235457"/>
                </a:lnTo>
                <a:close/>
              </a:path>
              <a:path w="293750" h="338581">
                <a:moveTo>
                  <a:pt x="18771" y="307107"/>
                </a:moveTo>
                <a:lnTo>
                  <a:pt x="3428" y="324865"/>
                </a:lnTo>
                <a:lnTo>
                  <a:pt x="13080" y="333247"/>
                </a:lnTo>
                <a:lnTo>
                  <a:pt x="15713" y="330199"/>
                </a:lnTo>
                <a:lnTo>
                  <a:pt x="14477" y="330199"/>
                </a:lnTo>
                <a:lnTo>
                  <a:pt x="6223" y="323087"/>
                </a:lnTo>
                <a:lnTo>
                  <a:pt x="16451" y="319583"/>
                </a:lnTo>
                <a:lnTo>
                  <a:pt x="18771" y="307107"/>
                </a:lnTo>
                <a:close/>
              </a:path>
              <a:path w="293750" h="338581">
                <a:moveTo>
                  <a:pt x="92963" y="293369"/>
                </a:moveTo>
                <a:lnTo>
                  <a:pt x="28424" y="315481"/>
                </a:lnTo>
                <a:lnTo>
                  <a:pt x="13080" y="333247"/>
                </a:lnTo>
                <a:lnTo>
                  <a:pt x="15554" y="333247"/>
                </a:lnTo>
                <a:lnTo>
                  <a:pt x="97027" y="305307"/>
                </a:lnTo>
                <a:lnTo>
                  <a:pt x="98805" y="301751"/>
                </a:lnTo>
                <a:lnTo>
                  <a:pt x="96520" y="295147"/>
                </a:lnTo>
                <a:lnTo>
                  <a:pt x="92963" y="293369"/>
                </a:lnTo>
                <a:close/>
              </a:path>
              <a:path w="293750" h="338581">
                <a:moveTo>
                  <a:pt x="16451" y="319583"/>
                </a:moveTo>
                <a:lnTo>
                  <a:pt x="6223" y="323087"/>
                </a:lnTo>
                <a:lnTo>
                  <a:pt x="14477" y="330199"/>
                </a:lnTo>
                <a:lnTo>
                  <a:pt x="16451" y="319583"/>
                </a:lnTo>
                <a:close/>
              </a:path>
              <a:path w="293750" h="338581">
                <a:moveTo>
                  <a:pt x="28424" y="315481"/>
                </a:moveTo>
                <a:lnTo>
                  <a:pt x="16451" y="319583"/>
                </a:lnTo>
                <a:lnTo>
                  <a:pt x="14477" y="330199"/>
                </a:lnTo>
                <a:lnTo>
                  <a:pt x="15713" y="330199"/>
                </a:lnTo>
                <a:lnTo>
                  <a:pt x="28424" y="315481"/>
                </a:lnTo>
                <a:close/>
              </a:path>
              <a:path w="293750" h="338581">
                <a:moveTo>
                  <a:pt x="284099" y="0"/>
                </a:moveTo>
                <a:lnTo>
                  <a:pt x="18771" y="307107"/>
                </a:lnTo>
                <a:lnTo>
                  <a:pt x="16451" y="319583"/>
                </a:lnTo>
                <a:lnTo>
                  <a:pt x="28424" y="315481"/>
                </a:lnTo>
                <a:lnTo>
                  <a:pt x="293750" y="8254"/>
                </a:lnTo>
                <a:lnTo>
                  <a:pt x="2840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700273" y="2992501"/>
            <a:ext cx="796543" cy="723900"/>
          </a:xfrm>
          <a:custGeom>
            <a:avLst/>
            <a:gdLst/>
            <a:ahLst/>
            <a:cxnLst/>
            <a:rect l="l" t="t" r="r" b="b"/>
            <a:pathLst>
              <a:path w="796543" h="723900">
                <a:moveTo>
                  <a:pt x="34543" y="624205"/>
                </a:moveTo>
                <a:lnTo>
                  <a:pt x="30861" y="625982"/>
                </a:lnTo>
                <a:lnTo>
                  <a:pt x="29844" y="629285"/>
                </a:lnTo>
                <a:lnTo>
                  <a:pt x="0" y="723900"/>
                </a:lnTo>
                <a:lnTo>
                  <a:pt x="17968" y="720090"/>
                </a:lnTo>
                <a:lnTo>
                  <a:pt x="13588" y="720090"/>
                </a:lnTo>
                <a:lnTo>
                  <a:pt x="5080" y="710692"/>
                </a:lnTo>
                <a:lnTo>
                  <a:pt x="22422" y="694947"/>
                </a:lnTo>
                <a:lnTo>
                  <a:pt x="41909" y="633222"/>
                </a:lnTo>
                <a:lnTo>
                  <a:pt x="43052" y="629793"/>
                </a:lnTo>
                <a:lnTo>
                  <a:pt x="41148" y="626237"/>
                </a:lnTo>
                <a:lnTo>
                  <a:pt x="34543" y="624205"/>
                </a:lnTo>
                <a:close/>
              </a:path>
              <a:path w="796543" h="723900">
                <a:moveTo>
                  <a:pt x="22422" y="694947"/>
                </a:moveTo>
                <a:lnTo>
                  <a:pt x="5080" y="710692"/>
                </a:lnTo>
                <a:lnTo>
                  <a:pt x="13588" y="720090"/>
                </a:lnTo>
                <a:lnTo>
                  <a:pt x="16667" y="717296"/>
                </a:lnTo>
                <a:lnTo>
                  <a:pt x="15367" y="717296"/>
                </a:lnTo>
                <a:lnTo>
                  <a:pt x="8000" y="709168"/>
                </a:lnTo>
                <a:lnTo>
                  <a:pt x="18644" y="706914"/>
                </a:lnTo>
                <a:lnTo>
                  <a:pt x="22422" y="694947"/>
                </a:lnTo>
                <a:close/>
              </a:path>
              <a:path w="796543" h="723900">
                <a:moveTo>
                  <a:pt x="97789" y="690118"/>
                </a:moveTo>
                <a:lnTo>
                  <a:pt x="94361" y="690880"/>
                </a:lnTo>
                <a:lnTo>
                  <a:pt x="30983" y="704301"/>
                </a:lnTo>
                <a:lnTo>
                  <a:pt x="13588" y="720090"/>
                </a:lnTo>
                <a:lnTo>
                  <a:pt x="17968" y="720090"/>
                </a:lnTo>
                <a:lnTo>
                  <a:pt x="97027" y="703326"/>
                </a:lnTo>
                <a:lnTo>
                  <a:pt x="100456" y="702563"/>
                </a:lnTo>
                <a:lnTo>
                  <a:pt x="102615" y="699135"/>
                </a:lnTo>
                <a:lnTo>
                  <a:pt x="101092" y="692276"/>
                </a:lnTo>
                <a:lnTo>
                  <a:pt x="97789" y="690118"/>
                </a:lnTo>
                <a:close/>
              </a:path>
              <a:path w="796543" h="723900">
                <a:moveTo>
                  <a:pt x="18644" y="706914"/>
                </a:moveTo>
                <a:lnTo>
                  <a:pt x="8000" y="709168"/>
                </a:lnTo>
                <a:lnTo>
                  <a:pt x="15367" y="717296"/>
                </a:lnTo>
                <a:lnTo>
                  <a:pt x="18644" y="706914"/>
                </a:lnTo>
                <a:close/>
              </a:path>
              <a:path w="796543" h="723900">
                <a:moveTo>
                  <a:pt x="30983" y="704301"/>
                </a:moveTo>
                <a:lnTo>
                  <a:pt x="18644" y="706914"/>
                </a:lnTo>
                <a:lnTo>
                  <a:pt x="15367" y="717296"/>
                </a:lnTo>
                <a:lnTo>
                  <a:pt x="16667" y="717296"/>
                </a:lnTo>
                <a:lnTo>
                  <a:pt x="30983" y="704301"/>
                </a:lnTo>
                <a:close/>
              </a:path>
              <a:path w="796543" h="723900">
                <a:moveTo>
                  <a:pt x="787908" y="0"/>
                </a:moveTo>
                <a:lnTo>
                  <a:pt x="22422" y="694947"/>
                </a:lnTo>
                <a:lnTo>
                  <a:pt x="18644" y="706914"/>
                </a:lnTo>
                <a:lnTo>
                  <a:pt x="30983" y="704301"/>
                </a:lnTo>
                <a:lnTo>
                  <a:pt x="796543" y="9398"/>
                </a:lnTo>
                <a:lnTo>
                  <a:pt x="7879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130298" y="5555691"/>
            <a:ext cx="803275" cy="3454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200" spc="-15" dirty="0" smtClean="0">
                <a:latin typeface="Arial"/>
                <a:cs typeface="Arial"/>
              </a:rPr>
              <a:t>6-18</a:t>
            </a:r>
            <a:r>
              <a:rPr sz="2200" spc="10" dirty="0" smtClean="0">
                <a:latin typeface="Arial"/>
                <a:cs typeface="Arial"/>
              </a:rPr>
              <a:t> </a:t>
            </a:r>
            <a:r>
              <a:rPr sz="2200" spc="-15" dirty="0" smtClean="0">
                <a:latin typeface="Arial"/>
                <a:cs typeface="Arial"/>
              </a:rPr>
              <a:t>v</a:t>
            </a:r>
            <a:endParaRPr sz="2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17498" y="5544413"/>
            <a:ext cx="648335" cy="3454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200" spc="-15" dirty="0" smtClean="0">
                <a:latin typeface="Arial"/>
                <a:cs typeface="Arial"/>
              </a:rPr>
              <a:t>3-6</a:t>
            </a:r>
            <a:r>
              <a:rPr sz="2200" spc="10" dirty="0" smtClean="0">
                <a:latin typeface="Arial"/>
                <a:cs typeface="Arial"/>
              </a:rPr>
              <a:t> </a:t>
            </a:r>
            <a:r>
              <a:rPr sz="2200" spc="-15" dirty="0" smtClean="0">
                <a:latin typeface="Arial"/>
                <a:cs typeface="Arial"/>
              </a:rPr>
              <a:t>v</a:t>
            </a:r>
            <a:endParaRPr sz="2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922523" y="2109978"/>
            <a:ext cx="3109595" cy="3454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200" spc="-185" dirty="0" smtClean="0">
                <a:latin typeface="Arial"/>
                <a:cs typeface="Arial"/>
              </a:rPr>
              <a:t>V</a:t>
            </a:r>
            <a:r>
              <a:rPr sz="2200" spc="-10" dirty="0" smtClean="0">
                <a:latin typeface="Arial"/>
                <a:cs typeface="Arial"/>
              </a:rPr>
              <a:t>arhaisk</a:t>
            </a:r>
            <a:r>
              <a:rPr sz="2200" spc="-15" dirty="0" smtClean="0">
                <a:latin typeface="Arial"/>
                <a:cs typeface="Arial"/>
              </a:rPr>
              <a:t>a</a:t>
            </a:r>
            <a:r>
              <a:rPr sz="2200" spc="-10" dirty="0" smtClean="0">
                <a:latin typeface="Arial"/>
                <a:cs typeface="Arial"/>
              </a:rPr>
              <a:t>s</a:t>
            </a:r>
            <a:r>
              <a:rPr sz="2200" spc="-15" dirty="0" smtClean="0">
                <a:latin typeface="Arial"/>
                <a:cs typeface="Arial"/>
              </a:rPr>
              <a:t>vatusoh</a:t>
            </a:r>
            <a:r>
              <a:rPr sz="2200" spc="0" dirty="0" smtClean="0">
                <a:latin typeface="Arial"/>
                <a:cs typeface="Arial"/>
              </a:rPr>
              <a:t>j</a:t>
            </a:r>
            <a:r>
              <a:rPr sz="2200" spc="-15" dirty="0" smtClean="0">
                <a:latin typeface="Arial"/>
                <a:cs typeface="Arial"/>
              </a:rPr>
              <a:t>elmat</a:t>
            </a:r>
            <a:endParaRPr sz="2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643376" y="2675001"/>
            <a:ext cx="1795145" cy="3454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200" spc="-15" dirty="0" smtClean="0">
                <a:latin typeface="Arial"/>
                <a:cs typeface="Arial"/>
              </a:rPr>
              <a:t>Kou</a:t>
            </a:r>
            <a:r>
              <a:rPr sz="2200" spc="0" dirty="0" smtClean="0">
                <a:latin typeface="Arial"/>
                <a:cs typeface="Arial"/>
              </a:rPr>
              <a:t>l</a:t>
            </a:r>
            <a:r>
              <a:rPr sz="2200" spc="-15" dirty="0" smtClean="0">
                <a:latin typeface="Arial"/>
                <a:cs typeface="Arial"/>
              </a:rPr>
              <a:t>uo</a:t>
            </a:r>
            <a:r>
              <a:rPr sz="2200" spc="-10" dirty="0" smtClean="0">
                <a:latin typeface="Arial"/>
                <a:cs typeface="Arial"/>
              </a:rPr>
              <a:t>hjelmat</a:t>
            </a:r>
            <a:endParaRPr sz="2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156453" y="3612007"/>
            <a:ext cx="3074035" cy="6807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sz="2200" spc="-15" dirty="0" smtClean="0">
                <a:latin typeface="Arial"/>
                <a:cs typeface="Arial"/>
              </a:rPr>
              <a:t>Myöh</a:t>
            </a:r>
            <a:r>
              <a:rPr sz="2200" spc="-10" dirty="0" smtClean="0">
                <a:latin typeface="Arial"/>
                <a:cs typeface="Arial"/>
              </a:rPr>
              <a:t>e</a:t>
            </a:r>
            <a:r>
              <a:rPr sz="2200" spc="-15" dirty="0" smtClean="0">
                <a:latin typeface="Arial"/>
                <a:cs typeface="Arial"/>
              </a:rPr>
              <a:t>mmät</a:t>
            </a:r>
            <a:r>
              <a:rPr sz="2200" spc="50" dirty="0" smtClean="0">
                <a:latin typeface="Arial"/>
                <a:cs typeface="Arial"/>
              </a:rPr>
              <a:t> </a:t>
            </a:r>
            <a:r>
              <a:rPr sz="2200" spc="-10" dirty="0" smtClean="0">
                <a:latin typeface="Arial"/>
                <a:cs typeface="Arial"/>
              </a:rPr>
              <a:t>k</a:t>
            </a:r>
            <a:r>
              <a:rPr sz="2200" spc="-15" dirty="0" smtClean="0">
                <a:latin typeface="Arial"/>
                <a:cs typeface="Arial"/>
              </a:rPr>
              <a:t>o</a:t>
            </a:r>
            <a:r>
              <a:rPr sz="2200" spc="-10" dirty="0" smtClean="0">
                <a:latin typeface="Arial"/>
                <a:cs typeface="Arial"/>
              </a:rPr>
              <a:t>ulu</a:t>
            </a:r>
            <a:r>
              <a:rPr sz="2200" spc="-5" dirty="0" smtClean="0">
                <a:latin typeface="Arial"/>
                <a:cs typeface="Arial"/>
              </a:rPr>
              <a:t>t</a:t>
            </a:r>
            <a:r>
              <a:rPr sz="2200" spc="-15" dirty="0" smtClean="0">
                <a:latin typeface="Arial"/>
                <a:cs typeface="Arial"/>
              </a:rPr>
              <a:t>u</a:t>
            </a:r>
            <a:r>
              <a:rPr sz="2200" spc="-30" dirty="0" smtClean="0">
                <a:latin typeface="Arial"/>
                <a:cs typeface="Arial"/>
              </a:rPr>
              <a:t>s</a:t>
            </a:r>
            <a:r>
              <a:rPr sz="2200" spc="-10" dirty="0" smtClean="0">
                <a:latin typeface="Arial"/>
                <a:cs typeface="Arial"/>
              </a:rPr>
              <a:t>- ja työ</a:t>
            </a:r>
            <a:r>
              <a:rPr sz="2200" spc="5" dirty="0" smtClean="0">
                <a:latin typeface="Arial"/>
                <a:cs typeface="Arial"/>
              </a:rPr>
              <a:t>l</a:t>
            </a:r>
            <a:r>
              <a:rPr sz="2200" spc="-5" dirty="0" smtClean="0">
                <a:latin typeface="Arial"/>
                <a:cs typeface="Arial"/>
              </a:rPr>
              <a:t>li</a:t>
            </a:r>
            <a:r>
              <a:rPr sz="2200" spc="-10" dirty="0" smtClean="0">
                <a:latin typeface="Arial"/>
                <a:cs typeface="Arial"/>
              </a:rPr>
              <a:t>stä</a:t>
            </a:r>
            <a:r>
              <a:rPr sz="2200" spc="-15" dirty="0" smtClean="0">
                <a:latin typeface="Arial"/>
                <a:cs typeface="Arial"/>
              </a:rPr>
              <a:t>mi</a:t>
            </a:r>
            <a:r>
              <a:rPr sz="2200" spc="-5" dirty="0" smtClean="0">
                <a:latin typeface="Arial"/>
                <a:cs typeface="Arial"/>
              </a:rPr>
              <a:t>s</a:t>
            </a:r>
            <a:r>
              <a:rPr sz="2200" spc="-10" dirty="0" smtClean="0">
                <a:latin typeface="Arial"/>
                <a:cs typeface="Arial"/>
              </a:rPr>
              <a:t>to</a:t>
            </a:r>
            <a:r>
              <a:rPr sz="2200" spc="-15" dirty="0" smtClean="0">
                <a:latin typeface="Arial"/>
                <a:cs typeface="Arial"/>
              </a:rPr>
              <a:t>ime</a:t>
            </a:r>
            <a:r>
              <a:rPr sz="2200" spc="-10" dirty="0" smtClean="0">
                <a:latin typeface="Arial"/>
                <a:cs typeface="Arial"/>
              </a:rPr>
              <a:t>n</a:t>
            </a:r>
            <a:r>
              <a:rPr sz="2200" spc="-15" dirty="0" smtClean="0">
                <a:latin typeface="Arial"/>
                <a:cs typeface="Arial"/>
              </a:rPr>
              <a:t>p</a:t>
            </a:r>
            <a:r>
              <a:rPr sz="2200" spc="5" dirty="0" smtClean="0">
                <a:latin typeface="Arial"/>
                <a:cs typeface="Arial"/>
              </a:rPr>
              <a:t>i</a:t>
            </a:r>
            <a:r>
              <a:rPr sz="2200" spc="-10" dirty="0" smtClean="0">
                <a:latin typeface="Arial"/>
                <a:cs typeface="Arial"/>
              </a:rPr>
              <a:t>teet</a:t>
            </a:r>
            <a:endParaRPr sz="22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028180" y="2109978"/>
            <a:ext cx="1580515" cy="3454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200" spc="-15" dirty="0" smtClean="0">
                <a:latin typeface="Arial"/>
                <a:cs typeface="Arial"/>
              </a:rPr>
              <a:t>Ra</a:t>
            </a:r>
            <a:r>
              <a:rPr sz="2200" spc="-10" dirty="0" smtClean="0">
                <a:latin typeface="Arial"/>
                <a:cs typeface="Arial"/>
              </a:rPr>
              <a:t>h</a:t>
            </a:r>
            <a:r>
              <a:rPr sz="2200" spc="-15" dirty="0" smtClean="0">
                <a:latin typeface="Arial"/>
                <a:cs typeface="Arial"/>
              </a:rPr>
              <a:t>o</a:t>
            </a:r>
            <a:r>
              <a:rPr sz="2200" spc="5" dirty="0" smtClean="0">
                <a:latin typeface="Arial"/>
                <a:cs typeface="Arial"/>
              </a:rPr>
              <a:t>i</a:t>
            </a:r>
            <a:r>
              <a:rPr sz="2200" spc="-10" dirty="0" smtClean="0">
                <a:latin typeface="Arial"/>
                <a:cs typeface="Arial"/>
              </a:rPr>
              <a:t>tuks</a:t>
            </a:r>
            <a:r>
              <a:rPr sz="2200" spc="-15" dirty="0" smtClean="0">
                <a:latin typeface="Arial"/>
                <a:cs typeface="Arial"/>
              </a:rPr>
              <a:t>en</a:t>
            </a:r>
            <a:endParaRPr sz="2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028180" y="2445258"/>
            <a:ext cx="1610995" cy="3454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200" spc="-15" dirty="0" smtClean="0">
                <a:latin typeface="Arial"/>
                <a:cs typeface="Arial"/>
              </a:rPr>
              <a:t>va</a:t>
            </a:r>
            <a:r>
              <a:rPr sz="2200" spc="0" dirty="0" smtClean="0">
                <a:latin typeface="Arial"/>
                <a:cs typeface="Arial"/>
              </a:rPr>
              <a:t>i</a:t>
            </a:r>
            <a:r>
              <a:rPr sz="2200" spc="-15" dirty="0" smtClean="0">
                <a:latin typeface="Arial"/>
                <a:cs typeface="Arial"/>
              </a:rPr>
              <a:t>h</a:t>
            </a:r>
            <a:r>
              <a:rPr sz="2200" spc="-5" dirty="0" smtClean="0">
                <a:latin typeface="Arial"/>
                <a:cs typeface="Arial"/>
              </a:rPr>
              <a:t>t</a:t>
            </a:r>
            <a:r>
              <a:rPr sz="2200" spc="-15" dirty="0" smtClean="0">
                <a:latin typeface="Arial"/>
                <a:cs typeface="Arial"/>
              </a:rPr>
              <a:t>o</a:t>
            </a:r>
            <a:r>
              <a:rPr sz="2200" spc="-10" dirty="0" smtClean="0">
                <a:latin typeface="Arial"/>
                <a:cs typeface="Arial"/>
              </a:rPr>
              <a:t>e</a:t>
            </a:r>
            <a:r>
              <a:rPr sz="2200" spc="-15" dirty="0" smtClean="0">
                <a:latin typeface="Arial"/>
                <a:cs typeface="Arial"/>
              </a:rPr>
              <a:t>h</a:t>
            </a:r>
            <a:r>
              <a:rPr sz="2200" spc="-5" dirty="0" smtClean="0">
                <a:latin typeface="Arial"/>
                <a:cs typeface="Arial"/>
              </a:rPr>
              <a:t>t</a:t>
            </a:r>
            <a:r>
              <a:rPr sz="2200" spc="-15" dirty="0" smtClean="0">
                <a:latin typeface="Arial"/>
                <a:cs typeface="Arial"/>
              </a:rPr>
              <a:t>o</a:t>
            </a:r>
            <a:r>
              <a:rPr sz="2200" spc="5" dirty="0" smtClean="0">
                <a:latin typeface="Arial"/>
                <a:cs typeface="Arial"/>
              </a:rPr>
              <a:t>i</a:t>
            </a:r>
            <a:r>
              <a:rPr sz="2200" spc="-25" dirty="0" smtClean="0">
                <a:latin typeface="Arial"/>
                <a:cs typeface="Arial"/>
              </a:rPr>
              <a:t>s</a:t>
            </a:r>
            <a:r>
              <a:rPr sz="2200" spc="-10" dirty="0" smtClean="0">
                <a:latin typeface="Arial"/>
                <a:cs typeface="Arial"/>
              </a:rPr>
              <a:t>-</a:t>
            </a:r>
            <a:endParaRPr sz="22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028180" y="2780538"/>
            <a:ext cx="1301115" cy="3454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200" spc="-10" dirty="0" smtClean="0">
                <a:latin typeface="Arial"/>
                <a:cs typeface="Arial"/>
              </a:rPr>
              <a:t>k</a:t>
            </a:r>
            <a:r>
              <a:rPr sz="2200" spc="-15" dirty="0" smtClean="0">
                <a:latin typeface="Arial"/>
                <a:cs typeface="Arial"/>
              </a:rPr>
              <a:t>u</a:t>
            </a:r>
            <a:r>
              <a:rPr sz="2200" spc="-5" dirty="0" smtClean="0">
                <a:latin typeface="Arial"/>
                <a:cs typeface="Arial"/>
              </a:rPr>
              <a:t>s</a:t>
            </a:r>
            <a:r>
              <a:rPr sz="2200" spc="-10" dirty="0" smtClean="0">
                <a:latin typeface="Arial"/>
                <a:cs typeface="Arial"/>
              </a:rPr>
              <a:t>ta</a:t>
            </a:r>
            <a:r>
              <a:rPr sz="2200" spc="-15" dirty="0" smtClean="0">
                <a:latin typeface="Arial"/>
                <a:cs typeface="Arial"/>
              </a:rPr>
              <a:t>n</a:t>
            </a:r>
            <a:r>
              <a:rPr sz="2200" spc="-10" dirty="0" smtClean="0">
                <a:latin typeface="Arial"/>
                <a:cs typeface="Arial"/>
              </a:rPr>
              <a:t>n</a:t>
            </a:r>
            <a:r>
              <a:rPr sz="2200" spc="-15" dirty="0" smtClean="0">
                <a:latin typeface="Arial"/>
                <a:cs typeface="Arial"/>
              </a:rPr>
              <a:t>us</a:t>
            </a:r>
            <a:endParaRPr sz="22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6639" y="1882902"/>
            <a:ext cx="820419" cy="17481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4604">
              <a:lnSpc>
                <a:spcPct val="100000"/>
              </a:lnSpc>
            </a:pPr>
            <a:r>
              <a:rPr sz="2200" spc="-15" dirty="0" smtClean="0">
                <a:latin typeface="Arial"/>
                <a:cs typeface="Arial"/>
              </a:rPr>
              <a:t>Pä</a:t>
            </a:r>
            <a:r>
              <a:rPr sz="2200" spc="-10" dirty="0" smtClean="0">
                <a:latin typeface="Arial"/>
                <a:cs typeface="Arial"/>
              </a:rPr>
              <a:t>ä-</a:t>
            </a:r>
            <a:r>
              <a:rPr sz="2200" spc="-15" dirty="0" smtClean="0">
                <a:latin typeface="Arial"/>
                <a:cs typeface="Arial"/>
              </a:rPr>
              <a:t> oman</a:t>
            </a:r>
            <a:r>
              <a:rPr sz="2200" spc="-10" dirty="0" smtClean="0">
                <a:latin typeface="Arial"/>
                <a:cs typeface="Arial"/>
              </a:rPr>
              <a:t> tuott</a:t>
            </a:r>
            <a:r>
              <a:rPr sz="2200" spc="-5" dirty="0" smtClean="0">
                <a:latin typeface="Arial"/>
                <a:cs typeface="Arial"/>
              </a:rPr>
              <a:t>o</a:t>
            </a:r>
            <a:r>
              <a:rPr sz="2200" spc="-10" dirty="0" smtClean="0">
                <a:latin typeface="Arial"/>
                <a:cs typeface="Arial"/>
              </a:rPr>
              <a:t>- aste</a:t>
            </a:r>
            <a:endParaRPr sz="2200">
              <a:latin typeface="Arial"/>
              <a:cs typeface="Arial"/>
            </a:endParaRPr>
          </a:p>
          <a:p>
            <a:pPr marR="12700" algn="r">
              <a:lnSpc>
                <a:spcPct val="100000"/>
              </a:lnSpc>
              <a:spcBef>
                <a:spcPts val="480"/>
              </a:spcBef>
            </a:pPr>
            <a:r>
              <a:rPr sz="2200" spc="-10" dirty="0" smtClean="0">
                <a:latin typeface="Arial"/>
                <a:cs typeface="Arial"/>
              </a:rPr>
              <a:t>r</a:t>
            </a:r>
            <a:endParaRPr sz="22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676515" y="5195442"/>
            <a:ext cx="398145" cy="3454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200" spc="-10" dirty="0" smtClean="0">
                <a:latin typeface="Arial"/>
                <a:cs typeface="Arial"/>
              </a:rPr>
              <a:t>Ikä</a:t>
            </a:r>
            <a:endParaRPr sz="22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572002" y="5555691"/>
            <a:ext cx="941069" cy="3454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200" spc="-10" dirty="0" smtClean="0">
                <a:latin typeface="Arial"/>
                <a:cs typeface="Arial"/>
              </a:rPr>
              <a:t>Yli</a:t>
            </a:r>
            <a:r>
              <a:rPr sz="2200" spc="-5" dirty="0" smtClean="0">
                <a:latin typeface="Arial"/>
                <a:cs typeface="Arial"/>
              </a:rPr>
              <a:t> </a:t>
            </a:r>
            <a:r>
              <a:rPr sz="2200" spc="-15" dirty="0" smtClean="0">
                <a:latin typeface="Arial"/>
                <a:cs typeface="Arial"/>
              </a:rPr>
              <a:t>18</a:t>
            </a:r>
            <a:r>
              <a:rPr sz="2200" spc="-5" dirty="0" smtClean="0">
                <a:latin typeface="Arial"/>
                <a:cs typeface="Arial"/>
              </a:rPr>
              <a:t> </a:t>
            </a:r>
            <a:r>
              <a:rPr sz="2200" spc="-15" dirty="0" smtClean="0">
                <a:latin typeface="Arial"/>
                <a:cs typeface="Arial"/>
              </a:rPr>
              <a:t>v</a:t>
            </a:r>
            <a:endParaRPr sz="22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34644" y="5195442"/>
            <a:ext cx="180975" cy="3454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200" spc="-15" dirty="0" smtClean="0">
                <a:latin typeface="Arial"/>
                <a:cs typeface="Arial"/>
              </a:rPr>
              <a:t>0</a:t>
            </a:r>
            <a:endParaRPr sz="22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512686" y="2622676"/>
            <a:ext cx="441198" cy="806323"/>
          </a:xfrm>
          <a:custGeom>
            <a:avLst/>
            <a:gdLst/>
            <a:ahLst/>
            <a:cxnLst/>
            <a:rect l="l" t="t" r="r" b="b"/>
            <a:pathLst>
              <a:path w="441198" h="806323">
                <a:moveTo>
                  <a:pt x="9779" y="700659"/>
                </a:moveTo>
                <a:lnTo>
                  <a:pt x="2667" y="700913"/>
                </a:lnTo>
                <a:lnTo>
                  <a:pt x="0" y="703834"/>
                </a:lnTo>
                <a:lnTo>
                  <a:pt x="3556" y="806323"/>
                </a:lnTo>
                <a:lnTo>
                  <a:pt x="16628" y="798322"/>
                </a:lnTo>
                <a:lnTo>
                  <a:pt x="15113" y="798322"/>
                </a:lnTo>
                <a:lnTo>
                  <a:pt x="3937" y="792226"/>
                </a:lnTo>
                <a:lnTo>
                  <a:pt x="15062" y="771541"/>
                </a:lnTo>
                <a:lnTo>
                  <a:pt x="12700" y="703326"/>
                </a:lnTo>
                <a:lnTo>
                  <a:pt x="9779" y="700659"/>
                </a:lnTo>
                <a:close/>
              </a:path>
              <a:path w="441198" h="806323">
                <a:moveTo>
                  <a:pt x="15062" y="771541"/>
                </a:moveTo>
                <a:lnTo>
                  <a:pt x="3937" y="792226"/>
                </a:lnTo>
                <a:lnTo>
                  <a:pt x="15113" y="798322"/>
                </a:lnTo>
                <a:lnTo>
                  <a:pt x="16888" y="795020"/>
                </a:lnTo>
                <a:lnTo>
                  <a:pt x="15875" y="795020"/>
                </a:lnTo>
                <a:lnTo>
                  <a:pt x="6223" y="789813"/>
                </a:lnTo>
                <a:lnTo>
                  <a:pt x="15498" y="784141"/>
                </a:lnTo>
                <a:lnTo>
                  <a:pt x="15062" y="771541"/>
                </a:lnTo>
                <a:close/>
              </a:path>
              <a:path w="441198" h="806323">
                <a:moveTo>
                  <a:pt x="84455" y="741934"/>
                </a:moveTo>
                <a:lnTo>
                  <a:pt x="81407" y="743838"/>
                </a:lnTo>
                <a:lnTo>
                  <a:pt x="26285" y="777544"/>
                </a:lnTo>
                <a:lnTo>
                  <a:pt x="15113" y="798322"/>
                </a:lnTo>
                <a:lnTo>
                  <a:pt x="16628" y="798322"/>
                </a:lnTo>
                <a:lnTo>
                  <a:pt x="88011" y="754634"/>
                </a:lnTo>
                <a:lnTo>
                  <a:pt x="91059" y="752728"/>
                </a:lnTo>
                <a:lnTo>
                  <a:pt x="91948" y="748919"/>
                </a:lnTo>
                <a:lnTo>
                  <a:pt x="90170" y="745871"/>
                </a:lnTo>
                <a:lnTo>
                  <a:pt x="88265" y="742950"/>
                </a:lnTo>
                <a:lnTo>
                  <a:pt x="84455" y="741934"/>
                </a:lnTo>
                <a:close/>
              </a:path>
              <a:path w="441198" h="806323">
                <a:moveTo>
                  <a:pt x="15498" y="784141"/>
                </a:moveTo>
                <a:lnTo>
                  <a:pt x="6223" y="789813"/>
                </a:lnTo>
                <a:lnTo>
                  <a:pt x="15875" y="795020"/>
                </a:lnTo>
                <a:lnTo>
                  <a:pt x="15498" y="784141"/>
                </a:lnTo>
                <a:close/>
              </a:path>
              <a:path w="441198" h="806323">
                <a:moveTo>
                  <a:pt x="26285" y="777544"/>
                </a:moveTo>
                <a:lnTo>
                  <a:pt x="15498" y="784141"/>
                </a:lnTo>
                <a:lnTo>
                  <a:pt x="15875" y="795020"/>
                </a:lnTo>
                <a:lnTo>
                  <a:pt x="16888" y="795020"/>
                </a:lnTo>
                <a:lnTo>
                  <a:pt x="26285" y="777544"/>
                </a:lnTo>
                <a:close/>
              </a:path>
              <a:path w="441198" h="806323">
                <a:moveTo>
                  <a:pt x="430022" y="0"/>
                </a:moveTo>
                <a:lnTo>
                  <a:pt x="15062" y="771541"/>
                </a:lnTo>
                <a:lnTo>
                  <a:pt x="15498" y="784141"/>
                </a:lnTo>
                <a:lnTo>
                  <a:pt x="26285" y="777544"/>
                </a:lnTo>
                <a:lnTo>
                  <a:pt x="441198" y="5969"/>
                </a:lnTo>
                <a:lnTo>
                  <a:pt x="43002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 txBox="1">
            <a:spLocks noGrp="1"/>
          </p:cNvSpPr>
          <p:nvPr>
            <p:ph type="ftr" sz="quarter" idx="4294967295"/>
          </p:nvPr>
        </p:nvSpPr>
        <p:spPr>
          <a:xfrm>
            <a:off x="535940" y="6623405"/>
            <a:ext cx="586001" cy="16369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 smtClean="0">
                <a:solidFill>
                  <a:srgbClr val="FFFFFF"/>
                </a:solidFill>
                <a:latin typeface="Arial"/>
                <a:cs typeface="Arial"/>
              </a:rPr>
              <a:t>14.8.2012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dt" sz="half" idx="4294967295"/>
          </p:nvPr>
        </p:nvSpPr>
        <p:spPr>
          <a:xfrm>
            <a:off x="4173092" y="6627368"/>
            <a:ext cx="799278" cy="16369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0" dirty="0" smtClean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1000" spc="-10" dirty="0" smtClean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000" spc="5" dirty="0" smtClean="0">
                <a:solidFill>
                  <a:srgbClr val="FFFFFF"/>
                </a:solidFill>
                <a:latin typeface="Arial"/>
                <a:cs typeface="Arial"/>
              </a:rPr>
              <a:t>kk</a:t>
            </a:r>
            <a:r>
              <a:rPr sz="1000" spc="-1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000" spc="-4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10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000" spc="-15" dirty="0" smtClean="0">
                <a:solidFill>
                  <a:srgbClr val="FFFFFF"/>
                </a:solidFill>
                <a:latin typeface="Arial"/>
                <a:cs typeface="Arial"/>
              </a:rPr>
              <a:t>ä</a:t>
            </a:r>
            <a:r>
              <a:rPr sz="1000" spc="5" dirty="0" smtClean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1000" spc="-1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000" spc="-15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000" spc="-10" dirty="0" smtClean="0">
                <a:solidFill>
                  <a:srgbClr val="FFFFFF"/>
                </a:solidFill>
                <a:latin typeface="Arial"/>
                <a:cs typeface="Arial"/>
              </a:rPr>
              <a:t>ä</a:t>
            </a:r>
            <a:endParaRPr sz="1000">
              <a:latin typeface="Arial"/>
              <a:cs typeface="Arial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sldNum" sz="quarter" idx="4294967295"/>
          </p:nvPr>
        </p:nvSpPr>
        <p:spPr>
          <a:xfrm>
            <a:off x="8419718" y="6627368"/>
            <a:ext cx="191233" cy="16369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000" spc="-10" dirty="0" smtClean="0">
                <a:solidFill>
                  <a:srgbClr val="FFFFFF"/>
                </a:solidFill>
                <a:latin typeface="Arial"/>
                <a:cs typeface="Arial"/>
              </a:rPr>
              <a:t>12</a:t>
            </a:fld>
            <a:endParaRPr sz="1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95178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Päämääränä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 smtClean="0"/>
              <a:t>Mahdollistaa oppiminen ja auttaa lapsia kasvussa </a:t>
            </a:r>
            <a:r>
              <a:rPr lang="fi-FI" dirty="0" err="1" smtClean="0"/>
              <a:t>inkluusio</a:t>
            </a:r>
            <a:r>
              <a:rPr lang="fi-FI" dirty="0" err="1"/>
              <a:t>-</a:t>
            </a:r>
            <a:r>
              <a:rPr lang="fi-FI" dirty="0" err="1" smtClean="0"/>
              <a:t>ajattelun</a:t>
            </a:r>
            <a:r>
              <a:rPr lang="fi-FI" dirty="0" smtClean="0"/>
              <a:t> mukaisesti</a:t>
            </a:r>
          </a:p>
          <a:p>
            <a:r>
              <a:rPr lang="fi-FI" dirty="0" smtClean="0"/>
              <a:t>Auttaa perheitä ja antaa uskoa lapsen kasvatustyöhön</a:t>
            </a:r>
          </a:p>
          <a:p>
            <a:r>
              <a:rPr lang="fi-FI" dirty="0" smtClean="0"/>
              <a:t>Ehkäistä kiusaamista</a:t>
            </a:r>
          </a:p>
          <a:p>
            <a:r>
              <a:rPr lang="fi-FI" dirty="0" smtClean="0"/>
              <a:t>Ehkäisevää lastensuojelua</a:t>
            </a:r>
          </a:p>
          <a:p>
            <a:r>
              <a:rPr lang="fi-FI" dirty="0" smtClean="0"/>
              <a:t>Auttaa erilaista oppijaa löytämään oppimistapansa </a:t>
            </a:r>
          </a:p>
          <a:p>
            <a:r>
              <a:rPr lang="fi-FI" dirty="0" smtClean="0"/>
              <a:t>Ehkäistä syrjäytymistä</a:t>
            </a:r>
          </a:p>
          <a:p>
            <a:r>
              <a:rPr lang="fi-FI" dirty="0" smtClean="0"/>
              <a:t>Auttaa opettajia ja koulun henkilökuntaa jaksamaan työssään</a:t>
            </a:r>
          </a:p>
          <a:p>
            <a:r>
              <a:rPr lang="fi-FI" dirty="0" smtClean="0"/>
              <a:t>Toimia mm. </a:t>
            </a:r>
            <a:r>
              <a:rPr lang="fi-FI" dirty="0" smtClean="0">
                <a:hlinkClick r:id="" action="ppaction://noaction"/>
              </a:rPr>
              <a:t>Sosiaalihuoltolain, lastensuojelulain toimintaperiaatteiden mukaan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57041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Koko yhteisö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33375" y="1417638"/>
            <a:ext cx="8353425" cy="4708525"/>
          </a:xfrm>
        </p:spPr>
        <p:txBody>
          <a:bodyPr>
            <a:normAutofit fontScale="85000" lnSpcReduction="20000"/>
          </a:bodyPr>
          <a:lstStyle/>
          <a:p>
            <a:r>
              <a:rPr lang="fi-FI" dirty="0" smtClean="0"/>
              <a:t>Isossa yhteisössä voisi olla 2-3 luokkaa. </a:t>
            </a:r>
          </a:p>
          <a:p>
            <a:r>
              <a:rPr lang="fi-FI" dirty="0" smtClean="0"/>
              <a:t>Aikuista kohden n. 10 lasta ja toiminta erikokoisissa ryhmissä 20 lasta ja jopa 50 lasta.</a:t>
            </a:r>
          </a:p>
          <a:p>
            <a:r>
              <a:rPr lang="fi-FI" dirty="0" smtClean="0"/>
              <a:t>Opettajat ja kasvattajat toimivat tiiminä. Ilmiöopetussuunnitelmaa olisi mielekäs toteuttaa erikokoisilla ryhmillä.</a:t>
            </a:r>
          </a:p>
          <a:p>
            <a:r>
              <a:rPr lang="fi-FI" dirty="0" smtClean="0"/>
              <a:t>Arjessa olisi sosiaalityön osaajia, jotka osaisivat säädellä ryhmädynamiikkaa ja huolehtia kasvatustyöstä esim.</a:t>
            </a:r>
          </a:p>
          <a:p>
            <a:pPr lvl="1"/>
            <a:r>
              <a:rPr lang="fi-FI" dirty="0" smtClean="0"/>
              <a:t>Liikunta </a:t>
            </a:r>
          </a:p>
          <a:p>
            <a:pPr lvl="1"/>
            <a:r>
              <a:rPr lang="fi-FI" dirty="0" smtClean="0"/>
              <a:t>erilaiset tapahtumat, esitykset, juhlat </a:t>
            </a:r>
          </a:p>
          <a:p>
            <a:pPr lvl="1"/>
            <a:r>
              <a:rPr lang="fi-FI" dirty="0" smtClean="0"/>
              <a:t>Ilmiöiden opiskelu </a:t>
            </a:r>
          </a:p>
          <a:p>
            <a:pPr lvl="1"/>
            <a:r>
              <a:rPr lang="fi-FI" dirty="0" smtClean="0"/>
              <a:t>esim. Biologia ja liikunta yhdistettynä luontoretkeen</a:t>
            </a:r>
          </a:p>
          <a:p>
            <a:pPr lvl="2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47356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luokka n. 20 lasta</a:t>
            </a:r>
            <a:endParaRPr lang="fi-FI" dirty="0"/>
          </a:p>
        </p:txBody>
      </p:sp>
      <p:sp>
        <p:nvSpPr>
          <p:cNvPr id="5" name="Suorakulmio 4"/>
          <p:cNvSpPr/>
          <p:nvPr/>
        </p:nvSpPr>
        <p:spPr>
          <a:xfrm>
            <a:off x="301625" y="1335044"/>
            <a:ext cx="8385175" cy="530750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8" name="4-sakarainen tähti 7"/>
          <p:cNvSpPr/>
          <p:nvPr/>
        </p:nvSpPr>
        <p:spPr>
          <a:xfrm>
            <a:off x="1851892" y="3047809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4-sakarainen tähti 8"/>
          <p:cNvSpPr/>
          <p:nvPr/>
        </p:nvSpPr>
        <p:spPr>
          <a:xfrm>
            <a:off x="4542968" y="2233916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4-sakarainen tähti 9"/>
          <p:cNvSpPr/>
          <p:nvPr/>
        </p:nvSpPr>
        <p:spPr>
          <a:xfrm>
            <a:off x="3750190" y="4967765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4-sakarainen tähti 10"/>
          <p:cNvSpPr/>
          <p:nvPr/>
        </p:nvSpPr>
        <p:spPr>
          <a:xfrm>
            <a:off x="2641346" y="3323952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v</a:t>
            </a:r>
            <a:endParaRPr lang="fi-FI" dirty="0"/>
          </a:p>
        </p:txBody>
      </p:sp>
      <p:sp>
        <p:nvSpPr>
          <p:cNvPr id="12" name="4-sakarainen tähti 11"/>
          <p:cNvSpPr/>
          <p:nvPr/>
        </p:nvSpPr>
        <p:spPr>
          <a:xfrm>
            <a:off x="2839783" y="2941432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" name="4-sakarainen tähti 12"/>
          <p:cNvSpPr/>
          <p:nvPr/>
        </p:nvSpPr>
        <p:spPr>
          <a:xfrm>
            <a:off x="3475037" y="2846990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4-sakarainen tähti 13"/>
          <p:cNvSpPr/>
          <p:nvPr/>
        </p:nvSpPr>
        <p:spPr>
          <a:xfrm>
            <a:off x="3046630" y="3988795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5" name="4-sakarainen tähti 14"/>
          <p:cNvSpPr/>
          <p:nvPr/>
        </p:nvSpPr>
        <p:spPr>
          <a:xfrm>
            <a:off x="3475037" y="3616325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4-sakarainen tähti 15"/>
          <p:cNvSpPr/>
          <p:nvPr/>
        </p:nvSpPr>
        <p:spPr>
          <a:xfrm>
            <a:off x="4124738" y="3300520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7" name="4-sakarainen tähti 16"/>
          <p:cNvSpPr/>
          <p:nvPr/>
        </p:nvSpPr>
        <p:spPr>
          <a:xfrm>
            <a:off x="4130675" y="3969544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4-sakarainen tähti 17"/>
          <p:cNvSpPr/>
          <p:nvPr/>
        </p:nvSpPr>
        <p:spPr>
          <a:xfrm>
            <a:off x="5441950" y="5382420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9" name="4-sakarainen tähti 18"/>
          <p:cNvSpPr/>
          <p:nvPr/>
        </p:nvSpPr>
        <p:spPr>
          <a:xfrm>
            <a:off x="1070648" y="3047809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0" name="4-sakarainen tähti 19"/>
          <p:cNvSpPr/>
          <p:nvPr/>
        </p:nvSpPr>
        <p:spPr>
          <a:xfrm>
            <a:off x="4927404" y="2999055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1" name="4-sakarainen tähti 20"/>
          <p:cNvSpPr/>
          <p:nvPr/>
        </p:nvSpPr>
        <p:spPr>
          <a:xfrm>
            <a:off x="2637498" y="3817144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2" name="4-sakarainen tähti 21"/>
          <p:cNvSpPr/>
          <p:nvPr/>
        </p:nvSpPr>
        <p:spPr>
          <a:xfrm>
            <a:off x="2783007" y="4980782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3" name="4-sakarainen tähti 22"/>
          <p:cNvSpPr/>
          <p:nvPr/>
        </p:nvSpPr>
        <p:spPr>
          <a:xfrm>
            <a:off x="5441950" y="1832278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4" name="4-sakarainen tähti 23"/>
          <p:cNvSpPr/>
          <p:nvPr/>
        </p:nvSpPr>
        <p:spPr>
          <a:xfrm>
            <a:off x="4481512" y="3047809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5" name="4-sakarainen tähti 24"/>
          <p:cNvSpPr/>
          <p:nvPr/>
        </p:nvSpPr>
        <p:spPr>
          <a:xfrm>
            <a:off x="5349875" y="3587157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6" name="4-sakarainen tähti 25"/>
          <p:cNvSpPr/>
          <p:nvPr/>
        </p:nvSpPr>
        <p:spPr>
          <a:xfrm>
            <a:off x="6112562" y="4121944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7" name="Sisällön paikkamerkki 2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luokassa voidaan olla päivittäin </a:t>
            </a:r>
          </a:p>
          <a:p>
            <a:r>
              <a:rPr lang="fi-FI" dirty="0" smtClean="0"/>
              <a:t>Tässä ryhmässä opettajalla perustehtävänä opetus</a:t>
            </a:r>
          </a:p>
          <a:p>
            <a:r>
              <a:rPr lang="fi-FI" dirty="0" smtClean="0"/>
              <a:t>Kasvattajalla perustehtävänä kasvatus.</a:t>
            </a:r>
          </a:p>
          <a:p>
            <a:r>
              <a:rPr lang="fi-FI" dirty="0" smtClean="0"/>
              <a:t>Kasvattaja voisi olla yhteydessä perheisiin. Tukien kaikkia lapsia, mutta luokassa voisi olla integroituna </a:t>
            </a:r>
            <a:r>
              <a:rPr lang="fi-FI" dirty="0" err="1" smtClean="0"/>
              <a:t>erityisoppijoitakin</a:t>
            </a:r>
            <a:r>
              <a:rPr lang="fi-FI" dirty="0" smtClean="0"/>
              <a:t>. Kasvattajan tehtäviin kuuluisi myös perheiden kanssa tehtävä yhteistyö. Työ vaatisi sosionomi-tasoisen osaamisen.</a:t>
            </a:r>
          </a:p>
          <a:p>
            <a:endParaRPr lang="fi-FI" dirty="0"/>
          </a:p>
        </p:txBody>
      </p:sp>
      <p:sp>
        <p:nvSpPr>
          <p:cNvPr id="28" name="Ellipsi 27"/>
          <p:cNvSpPr/>
          <p:nvPr/>
        </p:nvSpPr>
        <p:spPr>
          <a:xfrm>
            <a:off x="6811549" y="1335044"/>
            <a:ext cx="1846263" cy="914400"/>
          </a:xfrm>
          <a:prstGeom prst="ellipse">
            <a:avLst/>
          </a:prstGeom>
          <a:solidFill>
            <a:srgbClr val="C0504D">
              <a:alpha val="67000"/>
            </a:srgbClr>
          </a:solidFill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Opettaja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31" name="Ellipsi 30"/>
          <p:cNvSpPr/>
          <p:nvPr/>
        </p:nvSpPr>
        <p:spPr>
          <a:xfrm>
            <a:off x="6811549" y="2486293"/>
            <a:ext cx="2101850" cy="914400"/>
          </a:xfrm>
          <a:prstGeom prst="ellipse">
            <a:avLst/>
          </a:prstGeom>
          <a:solidFill>
            <a:schemeClr val="accent3">
              <a:lumMod val="60000"/>
              <a:lumOff val="40000"/>
              <a:alpha val="67000"/>
            </a:schemeClr>
          </a:solidFill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accent2"/>
                </a:solidFill>
              </a:rPr>
              <a:t>Kasvattaja esim. sosionomi</a:t>
            </a:r>
            <a:endParaRPr lang="fi-FI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750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Pienryhmä n. 10 lasta</a:t>
            </a:r>
            <a:endParaRPr lang="fi-FI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>
          <a:xfrm>
            <a:off x="452196" y="1391253"/>
            <a:ext cx="8229600" cy="45259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endParaRPr lang="fi-FI" dirty="0" smtClean="0"/>
          </a:p>
          <a:p>
            <a:pPr marL="0" indent="0" algn="ctr">
              <a:buNone/>
            </a:pPr>
            <a:endParaRPr lang="fi-FI" dirty="0"/>
          </a:p>
          <a:p>
            <a:pPr marL="0" indent="0" algn="ctr">
              <a:buNone/>
            </a:pPr>
            <a:r>
              <a:rPr lang="fi-FI" dirty="0" smtClean="0"/>
              <a:t>Esim. Äidinkieli, matematiikka, kielet </a:t>
            </a:r>
            <a:endParaRPr lang="fi-FI" dirty="0"/>
          </a:p>
        </p:txBody>
      </p:sp>
      <p:sp>
        <p:nvSpPr>
          <p:cNvPr id="6" name="4-sakarainen tähti 5"/>
          <p:cNvSpPr/>
          <p:nvPr/>
        </p:nvSpPr>
        <p:spPr>
          <a:xfrm>
            <a:off x="1177010" y="2015934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4-sakarainen tähti 6"/>
          <p:cNvSpPr/>
          <p:nvPr/>
        </p:nvSpPr>
        <p:spPr>
          <a:xfrm>
            <a:off x="483273" y="3754247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4-sakarainen tähti 7"/>
          <p:cNvSpPr/>
          <p:nvPr/>
        </p:nvSpPr>
        <p:spPr>
          <a:xfrm>
            <a:off x="2137448" y="2417572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4-sakarainen tähti 8"/>
          <p:cNvSpPr/>
          <p:nvPr/>
        </p:nvSpPr>
        <p:spPr>
          <a:xfrm>
            <a:off x="880148" y="3103371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4-sakarainen tähti 9"/>
          <p:cNvSpPr/>
          <p:nvPr/>
        </p:nvSpPr>
        <p:spPr>
          <a:xfrm>
            <a:off x="1680248" y="3657409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4-sakarainen tähti 10"/>
          <p:cNvSpPr/>
          <p:nvPr/>
        </p:nvSpPr>
        <p:spPr>
          <a:xfrm>
            <a:off x="2991523" y="4155885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4-sakarainen tähti 11"/>
          <p:cNvSpPr/>
          <p:nvPr/>
        </p:nvSpPr>
        <p:spPr>
          <a:xfrm>
            <a:off x="2335885" y="4793075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" name="4-sakarainen tähti 12"/>
          <p:cNvSpPr/>
          <p:nvPr/>
        </p:nvSpPr>
        <p:spPr>
          <a:xfrm>
            <a:off x="4770196" y="2256250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4-sakarainen tähti 13"/>
          <p:cNvSpPr/>
          <p:nvPr/>
        </p:nvSpPr>
        <p:spPr>
          <a:xfrm>
            <a:off x="3640810" y="2457069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5" name="4-sakarainen tähti 14"/>
          <p:cNvSpPr/>
          <p:nvPr/>
        </p:nvSpPr>
        <p:spPr>
          <a:xfrm>
            <a:off x="3839248" y="4943284"/>
            <a:ext cx="396875" cy="401638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7" name="Ellipsi 16"/>
          <p:cNvSpPr/>
          <p:nvPr/>
        </p:nvSpPr>
        <p:spPr>
          <a:xfrm>
            <a:off x="6482326" y="1670600"/>
            <a:ext cx="1846263" cy="1148610"/>
          </a:xfrm>
          <a:prstGeom prst="ellipse">
            <a:avLst/>
          </a:prstGeom>
          <a:solidFill>
            <a:srgbClr val="C0504D">
              <a:alpha val="67000"/>
            </a:srgbClr>
          </a:solidFill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Opettaja </a:t>
            </a:r>
          </a:p>
          <a:p>
            <a:pPr algn="ctr"/>
            <a:endParaRPr lang="fi-FI" dirty="0">
              <a:solidFill>
                <a:schemeClr val="tx1"/>
              </a:solidFill>
            </a:endParaRPr>
          </a:p>
          <a:p>
            <a:pPr algn="ctr"/>
            <a:r>
              <a:rPr lang="fi-FI" sz="2400" dirty="0" smtClean="0">
                <a:solidFill>
                  <a:schemeClr val="tx1"/>
                </a:solidFill>
              </a:rPr>
              <a:t>tai</a:t>
            </a:r>
            <a:endParaRPr lang="fi-FI" sz="2400" dirty="0">
              <a:solidFill>
                <a:schemeClr val="tx1"/>
              </a:solidFill>
            </a:endParaRPr>
          </a:p>
        </p:txBody>
      </p:sp>
      <p:sp>
        <p:nvSpPr>
          <p:cNvPr id="18" name="Ellipsi 17"/>
          <p:cNvSpPr/>
          <p:nvPr/>
        </p:nvSpPr>
        <p:spPr>
          <a:xfrm>
            <a:off x="6487652" y="2657888"/>
            <a:ext cx="2101850" cy="1263458"/>
          </a:xfrm>
          <a:prstGeom prst="ellipse">
            <a:avLst/>
          </a:prstGeom>
          <a:solidFill>
            <a:schemeClr val="accent3">
              <a:lumMod val="60000"/>
              <a:lumOff val="40000"/>
              <a:alpha val="67000"/>
            </a:schemeClr>
          </a:solidFill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accent2"/>
                </a:solidFill>
              </a:rPr>
              <a:t>Kasvattaja esim. sosionomi</a:t>
            </a:r>
            <a:endParaRPr lang="fi-FI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26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 smtClean="0"/>
              <a:t>Oikean kokoiset ryhmät</a:t>
            </a:r>
          </a:p>
          <a:p>
            <a:r>
              <a:rPr lang="fi-FI" dirty="0" smtClean="0"/>
              <a:t>Integroiden </a:t>
            </a:r>
          </a:p>
          <a:p>
            <a:r>
              <a:rPr lang="fi-FI" dirty="0" smtClean="0"/>
              <a:t>Tiimityöllä</a:t>
            </a:r>
          </a:p>
          <a:p>
            <a:r>
              <a:rPr lang="fi-FI" dirty="0" err="1" smtClean="0"/>
              <a:t>Moniammatillisesti</a:t>
            </a:r>
            <a:endParaRPr lang="fi-FI" dirty="0" smtClean="0"/>
          </a:p>
          <a:p>
            <a:r>
              <a:rPr lang="fi-FI" dirty="0" err="1" smtClean="0"/>
              <a:t>Inhimmillisesti</a:t>
            </a:r>
            <a:endParaRPr lang="fi-FI" dirty="0" smtClean="0"/>
          </a:p>
          <a:p>
            <a:r>
              <a:rPr lang="fi-FI" dirty="0" smtClean="0"/>
              <a:t>Edullisesti</a:t>
            </a:r>
          </a:p>
          <a:p>
            <a:r>
              <a:rPr lang="fi-FI" dirty="0" smtClean="0"/>
              <a:t>Ammattitaidolla</a:t>
            </a:r>
          </a:p>
          <a:p>
            <a:r>
              <a:rPr lang="fi-FI" dirty="0" smtClean="0"/>
              <a:t>Ohjataan ja hoidetaan haasteet arjen vuorovaikutuksella </a:t>
            </a:r>
          </a:p>
          <a:p>
            <a:r>
              <a:rPr lang="fi-FI" dirty="0" smtClean="0"/>
              <a:t>Ongelmat eivät välttämättä korjaudu psykologilla, kuraattorilla tai terapiassa, vaan arjessa tutun kasvattajan kanssa luottamuksellisessa ilmapiirissä.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37685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Miksi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 smtClean="0"/>
              <a:t>Koulussa kohdataan koko ikäluokka</a:t>
            </a:r>
          </a:p>
          <a:p>
            <a:r>
              <a:rPr lang="fi-FI" dirty="0" smtClean="0"/>
              <a:t>Lastensuojelun perhetyö koulusta tehden olisi universaalia ja tehokasta</a:t>
            </a:r>
          </a:p>
          <a:p>
            <a:pPr lvl="2"/>
            <a:r>
              <a:rPr lang="fi-FI" dirty="0" smtClean="0"/>
              <a:t>Usein lastensuojeluilmoitukset lähtevät koulusta</a:t>
            </a:r>
          </a:p>
          <a:p>
            <a:pPr lvl="2"/>
            <a:r>
              <a:rPr lang="fi-FI" dirty="0" smtClean="0"/>
              <a:t>Koulunkäynnin ongelmat ovat lastensuojelussa tyypillisi</a:t>
            </a:r>
            <a:r>
              <a:rPr lang="fi-FI" dirty="0"/>
              <a:t>ä</a:t>
            </a:r>
            <a:endParaRPr lang="fi-FI" dirty="0" smtClean="0"/>
          </a:p>
          <a:p>
            <a:pPr lvl="2"/>
            <a:r>
              <a:rPr lang="fi-FI" dirty="0" smtClean="0"/>
              <a:t>ongelmiin kannattaa tarttua siellä missä ne ilmenevät.</a:t>
            </a:r>
          </a:p>
          <a:p>
            <a:r>
              <a:rPr lang="fi-FI" dirty="0" err="1" smtClean="0"/>
              <a:t>Puututtaan</a:t>
            </a:r>
            <a:r>
              <a:rPr lang="fi-FI" dirty="0" smtClean="0"/>
              <a:t> ajoissa ja tehokkaasti oppimisvaikeuksiin</a:t>
            </a:r>
          </a:p>
          <a:p>
            <a:r>
              <a:rPr lang="fi-FI" dirty="0" err="1" smtClean="0"/>
              <a:t>Oppimisvalmiuksen</a:t>
            </a:r>
            <a:r>
              <a:rPr lang="fi-FI" dirty="0" smtClean="0"/>
              <a:t> varmistaminen on tehokasta syrjäytymisen ehkäisyä esim. Vankien luki-ongelmat</a:t>
            </a:r>
          </a:p>
          <a:p>
            <a:r>
              <a:rPr lang="fi-FI" dirty="0" smtClean="0"/>
              <a:t>Oikeaan aikaan tehty syrjäytymisen ehkäisy on yhteiskunnalle edullista, perheille mielekästä ja luo pohjan yksilön kasvulle</a:t>
            </a:r>
          </a:p>
          <a:p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4268531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Mitä?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Huolehditaan, että kaikki saavat riittävät tiedot ja taidot</a:t>
            </a:r>
          </a:p>
          <a:p>
            <a:r>
              <a:rPr lang="fi-FI" dirty="0" smtClean="0"/>
              <a:t>Säästetään lastensuojelun kuluissa</a:t>
            </a:r>
          </a:p>
          <a:p>
            <a:r>
              <a:rPr lang="fi-FI" dirty="0" smtClean="0"/>
              <a:t>Ehkäistään koulukiusaamista</a:t>
            </a:r>
          </a:p>
          <a:p>
            <a:r>
              <a:rPr lang="fi-FI" dirty="0" smtClean="0"/>
              <a:t>Ehkäistään syrjäytymistä</a:t>
            </a:r>
          </a:p>
          <a:p>
            <a:r>
              <a:rPr lang="fi-FI" dirty="0" smtClean="0"/>
              <a:t>Saadaan parhaat </a:t>
            </a:r>
            <a:r>
              <a:rPr lang="fi-FI" dirty="0" err="1" smtClean="0"/>
              <a:t>pisapisteet</a:t>
            </a:r>
            <a:r>
              <a:rPr lang="fi-FI" dirty="0" smtClean="0"/>
              <a:t> ;)</a:t>
            </a:r>
          </a:p>
          <a:p>
            <a:r>
              <a:rPr lang="fi-FI" dirty="0" smtClean="0"/>
              <a:t>Saadaan itseensä luottavia ja itsensä tuntevia </a:t>
            </a:r>
            <a:r>
              <a:rPr lang="fi-FI" dirty="0" err="1" smtClean="0"/>
              <a:t>vastuunsakantavia</a:t>
            </a:r>
            <a:r>
              <a:rPr lang="fi-FI" dirty="0" smtClean="0"/>
              <a:t> yhteiskunnan jäseniä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8681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hlinkClick r:id="" action="ppaction://noaction"/>
              </a:rPr>
              <a:t>Yhteistyö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Perheneuvola</a:t>
            </a:r>
          </a:p>
          <a:p>
            <a:r>
              <a:rPr lang="fi-FI" dirty="0" smtClean="0"/>
              <a:t>Sosiaalityö</a:t>
            </a:r>
          </a:p>
          <a:p>
            <a:r>
              <a:rPr lang="fi-FI" dirty="0" smtClean="0"/>
              <a:t>Nopea</a:t>
            </a:r>
          </a:p>
          <a:p>
            <a:r>
              <a:rPr lang="fi-FI" dirty="0" smtClean="0"/>
              <a:t>Kotipalvelun perhetyö</a:t>
            </a:r>
          </a:p>
          <a:p>
            <a:r>
              <a:rPr lang="fi-FI" dirty="0" smtClean="0"/>
              <a:t>Lastensuojelu</a:t>
            </a:r>
          </a:p>
          <a:p>
            <a:r>
              <a:rPr lang="fi-FI" dirty="0" smtClean="0"/>
              <a:t>Nuorisotoimi</a:t>
            </a:r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8459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440</Words>
  <Application>Microsoft Office PowerPoint</Application>
  <PresentationFormat>Näytössä katseltava diaesitys (4:3)</PresentationFormat>
  <Paragraphs>120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Office-teema</vt:lpstr>
      <vt:lpstr>Tiimikoulu  Raimo Laaksonen ja Vesa Joutsen </vt:lpstr>
      <vt:lpstr>Päämääränä</vt:lpstr>
      <vt:lpstr>Koko yhteisö</vt:lpstr>
      <vt:lpstr>luokka n. 20 lasta</vt:lpstr>
      <vt:lpstr>Pienryhmä n. 10 lasta</vt:lpstr>
      <vt:lpstr>Miten</vt:lpstr>
      <vt:lpstr>Miksi</vt:lpstr>
      <vt:lpstr>Mitä?</vt:lpstr>
      <vt:lpstr>Yhteistyö</vt:lpstr>
      <vt:lpstr>Koulutus</vt:lpstr>
      <vt:lpstr>Syrjäytymisen ehkäisy</vt:lpstr>
      <vt:lpstr>Inhimillisen pääoman investoinnin tuottoaste iän mukaan (Heckman JJ 2006)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Tiimikoulu</dc:title>
  <dc:subject/>
  <dc:creator>Vesa Joutsen</dc:creator>
  <cp:keywords/>
  <dc:description/>
  <cp:lastModifiedBy>Vesa Joutsen</cp:lastModifiedBy>
  <cp:revision>12</cp:revision>
  <cp:lastPrinted>2016-11-22T11:47:17Z</cp:lastPrinted>
  <dcterms:created xsi:type="dcterms:W3CDTF">2015-12-16T16:50:19Z</dcterms:created>
  <dcterms:modified xsi:type="dcterms:W3CDTF">2016-11-22T11:59:28Z</dcterms:modified>
  <cp:category/>
</cp:coreProperties>
</file>