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 id="2147483667" r:id="rId3"/>
    <p:sldMasterId id="2147483669" r:id="rId4"/>
    <p:sldMasterId id="2147483671" r:id="rId5"/>
    <p:sldMasterId id="2147483679" r:id="rId6"/>
  </p:sldMasterIdLst>
  <p:sldIdLst>
    <p:sldId id="256" r:id="rId7"/>
    <p:sldId id="259" r:id="rId8"/>
    <p:sldId id="261" r:id="rId9"/>
    <p:sldId id="263" r:id="rId10"/>
    <p:sldId id="265" r:id="rId11"/>
    <p:sldId id="266" r:id="rId12"/>
    <p:sldId id="267" r:id="rId13"/>
  </p:sldIdLst>
  <p:sldSz cx="12192000" cy="6858000"/>
  <p:notesSz cx="6858000" cy="987266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66" y="102"/>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54FA6D-2787-4B0D-BD59-563476B1F0E8}" type="doc">
      <dgm:prSet loTypeId="urn:microsoft.com/office/officeart/2005/8/layout/cycle6" loCatId="cycle" qsTypeId="urn:microsoft.com/office/officeart/2005/8/quickstyle/3d2" qsCatId="3D" csTypeId="urn:microsoft.com/office/officeart/2005/8/colors/accent1_2" csCatId="accent1" phldr="1"/>
      <dgm:spPr/>
      <dgm:t>
        <a:bodyPr/>
        <a:lstStyle/>
        <a:p>
          <a:endParaRPr lang="fi-FI"/>
        </a:p>
      </dgm:t>
    </dgm:pt>
    <dgm:pt modelId="{BA3D5415-658B-4FC3-B936-603C0E671EA8}">
      <dgm:prSet phldrT="[Teksti]" custT="1"/>
      <dgm:spPr/>
      <dgm:t>
        <a:bodyPr/>
        <a:lstStyle/>
        <a:p>
          <a:r>
            <a:rPr lang="fi-FI" sz="1400" dirty="0" smtClean="0"/>
            <a:t>Jaksamisen</a:t>
          </a:r>
          <a:r>
            <a:rPr lang="fi-FI" sz="1200" dirty="0" smtClean="0"/>
            <a:t> </a:t>
          </a:r>
          <a:r>
            <a:rPr lang="fi-FI" sz="1400" dirty="0" smtClean="0"/>
            <a:t>haasteet</a:t>
          </a:r>
        </a:p>
        <a:p>
          <a:r>
            <a:rPr lang="fi-FI" sz="1100" dirty="0" smtClean="0"/>
            <a:t>(psyykkinen jaksaminen)</a:t>
          </a:r>
          <a:endParaRPr lang="fi-FI" sz="1100" dirty="0"/>
        </a:p>
      </dgm:t>
    </dgm:pt>
    <dgm:pt modelId="{60402139-CA00-4E8D-A7E4-A471E2AC74BE}" type="parTrans" cxnId="{1F92E096-91C9-4FF0-B4C9-B7861A4EBAD2}">
      <dgm:prSet/>
      <dgm:spPr/>
      <dgm:t>
        <a:bodyPr/>
        <a:lstStyle/>
        <a:p>
          <a:endParaRPr lang="fi-FI"/>
        </a:p>
      </dgm:t>
    </dgm:pt>
    <dgm:pt modelId="{BCD268AE-6D53-437E-88D5-F03C9178F139}" type="sibTrans" cxnId="{1F92E096-91C9-4FF0-B4C9-B7861A4EBAD2}">
      <dgm:prSet/>
      <dgm:spPr/>
      <dgm:t>
        <a:bodyPr/>
        <a:lstStyle/>
        <a:p>
          <a:endParaRPr lang="fi-FI"/>
        </a:p>
      </dgm:t>
    </dgm:pt>
    <dgm:pt modelId="{95368755-E4D1-401B-9915-EFB0B450E85E}">
      <dgm:prSet phldrT="[Teksti]" custT="1"/>
      <dgm:spPr/>
      <dgm:t>
        <a:bodyPr/>
        <a:lstStyle/>
        <a:p>
          <a:r>
            <a:rPr lang="fi-FI" sz="1400" dirty="0" smtClean="0"/>
            <a:t>Yhteys työterveyshuoltoon</a:t>
          </a:r>
          <a:endParaRPr lang="fi-FI" sz="1400" dirty="0"/>
        </a:p>
      </dgm:t>
    </dgm:pt>
    <dgm:pt modelId="{B721ADD0-E97B-48ED-8A33-7F8F4AE2396B}" type="parTrans" cxnId="{6EDBC60A-E5E1-49F4-8EA7-4FEAAF5E6AA7}">
      <dgm:prSet/>
      <dgm:spPr/>
      <dgm:t>
        <a:bodyPr/>
        <a:lstStyle/>
        <a:p>
          <a:endParaRPr lang="fi-FI"/>
        </a:p>
      </dgm:t>
    </dgm:pt>
    <dgm:pt modelId="{79D85C32-F74C-4672-A1D9-D15A9727EC0B}" type="sibTrans" cxnId="{6EDBC60A-E5E1-49F4-8EA7-4FEAAF5E6AA7}">
      <dgm:prSet/>
      <dgm:spPr/>
      <dgm:t>
        <a:bodyPr/>
        <a:lstStyle/>
        <a:p>
          <a:endParaRPr lang="fi-FI"/>
        </a:p>
      </dgm:t>
    </dgm:pt>
    <dgm:pt modelId="{2A33F674-28BA-4E3C-BF97-60B554ED7B5C}">
      <dgm:prSet phldrT="[Teksti]" custT="1"/>
      <dgm:spPr/>
      <dgm:t>
        <a:bodyPr/>
        <a:lstStyle/>
        <a:p>
          <a:r>
            <a:rPr lang="fi-FI" sz="1400" dirty="0" smtClean="0"/>
            <a:t>Yhteys esimieheen</a:t>
          </a:r>
          <a:endParaRPr lang="fi-FI" sz="1400" dirty="0"/>
        </a:p>
      </dgm:t>
    </dgm:pt>
    <dgm:pt modelId="{1A3D99B4-879C-4249-9540-70076401F776}" type="parTrans" cxnId="{63682D6D-C93E-4192-ABB8-2044455BAAE0}">
      <dgm:prSet/>
      <dgm:spPr/>
      <dgm:t>
        <a:bodyPr/>
        <a:lstStyle/>
        <a:p>
          <a:endParaRPr lang="fi-FI"/>
        </a:p>
      </dgm:t>
    </dgm:pt>
    <dgm:pt modelId="{08F3E8D2-CFF0-4B18-B645-FD087A42C82F}" type="sibTrans" cxnId="{63682D6D-C93E-4192-ABB8-2044455BAAE0}">
      <dgm:prSet/>
      <dgm:spPr/>
      <dgm:t>
        <a:bodyPr/>
        <a:lstStyle/>
        <a:p>
          <a:endParaRPr lang="fi-FI"/>
        </a:p>
      </dgm:t>
    </dgm:pt>
    <dgm:pt modelId="{A07903B9-06B8-4FE3-A985-AC44BA16FFCF}">
      <dgm:prSet phldrT="[Teksti]" custT="1"/>
      <dgm:spPr/>
      <dgm:t>
        <a:bodyPr/>
        <a:lstStyle/>
        <a:p>
          <a:r>
            <a:rPr lang="fi-FI" sz="1400" dirty="0" smtClean="0"/>
            <a:t>Korvaava työ </a:t>
          </a:r>
          <a:br>
            <a:rPr lang="fi-FI" sz="1400" dirty="0" smtClean="0"/>
          </a:br>
          <a:r>
            <a:rPr lang="fi-FI" sz="1400" dirty="0" smtClean="0"/>
            <a:t>tai</a:t>
          </a:r>
          <a:br>
            <a:rPr lang="fi-FI" sz="1400" dirty="0" smtClean="0"/>
          </a:br>
          <a:r>
            <a:rPr lang="fi-FI" sz="1400" dirty="0" smtClean="0"/>
            <a:t>työn mukauttaminen</a:t>
          </a:r>
          <a:endParaRPr lang="fi-FI" sz="1400" dirty="0"/>
        </a:p>
      </dgm:t>
    </dgm:pt>
    <dgm:pt modelId="{25DD0D1A-0FD3-4349-B2F5-DFB55AEBA6D7}" type="parTrans" cxnId="{A33645B6-E2BB-44A8-B3F2-FF6D07A1283B}">
      <dgm:prSet/>
      <dgm:spPr/>
      <dgm:t>
        <a:bodyPr/>
        <a:lstStyle/>
        <a:p>
          <a:endParaRPr lang="fi-FI"/>
        </a:p>
      </dgm:t>
    </dgm:pt>
    <dgm:pt modelId="{846C8565-7924-4AF6-AF22-32F6B82CACB4}" type="sibTrans" cxnId="{A33645B6-E2BB-44A8-B3F2-FF6D07A1283B}">
      <dgm:prSet/>
      <dgm:spPr/>
      <dgm:t>
        <a:bodyPr/>
        <a:lstStyle/>
        <a:p>
          <a:endParaRPr lang="fi-FI"/>
        </a:p>
      </dgm:t>
    </dgm:pt>
    <dgm:pt modelId="{88BC2716-D2C0-4225-8D11-D9362E59D8F2}">
      <dgm:prSet phldrT="[Teksti]" custT="1"/>
      <dgm:spPr/>
      <dgm:t>
        <a:bodyPr/>
        <a:lstStyle/>
        <a:p>
          <a:r>
            <a:rPr lang="fi-FI" sz="1400" dirty="0" smtClean="0"/>
            <a:t>Työ kuntouttavana tekijänä</a:t>
          </a:r>
          <a:endParaRPr lang="fi-FI" sz="1400" dirty="0"/>
        </a:p>
      </dgm:t>
    </dgm:pt>
    <dgm:pt modelId="{EDA18F26-0DA4-48CD-806E-9D439994DEA9}" type="parTrans" cxnId="{9866FB67-2907-47B0-96C6-088F5A984C2A}">
      <dgm:prSet/>
      <dgm:spPr/>
      <dgm:t>
        <a:bodyPr/>
        <a:lstStyle/>
        <a:p>
          <a:endParaRPr lang="fi-FI"/>
        </a:p>
      </dgm:t>
    </dgm:pt>
    <dgm:pt modelId="{D1988010-1916-4880-98EE-C14F5FD5FC93}" type="sibTrans" cxnId="{9866FB67-2907-47B0-96C6-088F5A984C2A}">
      <dgm:prSet/>
      <dgm:spPr/>
      <dgm:t>
        <a:bodyPr/>
        <a:lstStyle/>
        <a:p>
          <a:endParaRPr lang="fi-FI"/>
        </a:p>
      </dgm:t>
    </dgm:pt>
    <dgm:pt modelId="{7BE9951C-766E-4281-8FD7-6D7F8703B3B9}">
      <dgm:prSet phldrT="[Teksti]" custT="1"/>
      <dgm:spPr/>
      <dgm:t>
        <a:bodyPr/>
        <a:lstStyle/>
        <a:p>
          <a:r>
            <a:rPr lang="fi-FI" sz="1400" dirty="0" smtClean="0"/>
            <a:t>Seuranta</a:t>
          </a:r>
          <a:endParaRPr lang="fi-FI" sz="1400" dirty="0"/>
        </a:p>
      </dgm:t>
    </dgm:pt>
    <dgm:pt modelId="{29B3DA5B-C1D1-47A9-9018-D212CFA8AAFD}" type="parTrans" cxnId="{5C0F06EE-B873-4082-AC06-4A74FA15EFAB}">
      <dgm:prSet/>
      <dgm:spPr/>
      <dgm:t>
        <a:bodyPr/>
        <a:lstStyle/>
        <a:p>
          <a:endParaRPr lang="fi-FI"/>
        </a:p>
      </dgm:t>
    </dgm:pt>
    <dgm:pt modelId="{508EB172-BF1D-4139-A9C0-5584AC08F833}" type="sibTrans" cxnId="{5C0F06EE-B873-4082-AC06-4A74FA15EFAB}">
      <dgm:prSet/>
      <dgm:spPr/>
      <dgm:t>
        <a:bodyPr/>
        <a:lstStyle/>
        <a:p>
          <a:endParaRPr lang="fi-FI"/>
        </a:p>
      </dgm:t>
    </dgm:pt>
    <dgm:pt modelId="{DB74016E-CE95-4DE1-9D2C-1F2AE763928A}" type="pres">
      <dgm:prSet presAssocID="{2B54FA6D-2787-4B0D-BD59-563476B1F0E8}" presName="cycle" presStyleCnt="0">
        <dgm:presLayoutVars>
          <dgm:dir/>
          <dgm:resizeHandles val="exact"/>
        </dgm:presLayoutVars>
      </dgm:prSet>
      <dgm:spPr/>
      <dgm:t>
        <a:bodyPr/>
        <a:lstStyle/>
        <a:p>
          <a:endParaRPr lang="fi-FI"/>
        </a:p>
      </dgm:t>
    </dgm:pt>
    <dgm:pt modelId="{3CBBF50C-6F1C-48EE-81AB-01DB978EED22}" type="pres">
      <dgm:prSet presAssocID="{BA3D5415-658B-4FC3-B936-603C0E671EA8}" presName="node" presStyleLbl="node1" presStyleIdx="0" presStyleCnt="6" custScaleX="139305" custScaleY="54786">
        <dgm:presLayoutVars>
          <dgm:bulletEnabled val="1"/>
        </dgm:presLayoutVars>
      </dgm:prSet>
      <dgm:spPr/>
      <dgm:t>
        <a:bodyPr/>
        <a:lstStyle/>
        <a:p>
          <a:endParaRPr lang="fi-FI"/>
        </a:p>
      </dgm:t>
    </dgm:pt>
    <dgm:pt modelId="{089C41A9-2767-4869-9A52-1B8E8A0FE3D3}" type="pres">
      <dgm:prSet presAssocID="{BA3D5415-658B-4FC3-B936-603C0E671EA8}" presName="spNode" presStyleCnt="0"/>
      <dgm:spPr/>
      <dgm:t>
        <a:bodyPr/>
        <a:lstStyle/>
        <a:p>
          <a:endParaRPr lang="fi-FI"/>
        </a:p>
      </dgm:t>
    </dgm:pt>
    <dgm:pt modelId="{C021E7F9-0270-4CD8-BC36-EEEFD75AC8D4}" type="pres">
      <dgm:prSet presAssocID="{BCD268AE-6D53-437E-88D5-F03C9178F139}" presName="sibTrans" presStyleLbl="sibTrans1D1" presStyleIdx="0" presStyleCnt="6"/>
      <dgm:spPr/>
      <dgm:t>
        <a:bodyPr/>
        <a:lstStyle/>
        <a:p>
          <a:endParaRPr lang="fi-FI"/>
        </a:p>
      </dgm:t>
    </dgm:pt>
    <dgm:pt modelId="{C06BEA2B-3E4A-4F5A-A6CD-C4253890153E}" type="pres">
      <dgm:prSet presAssocID="{95368755-E4D1-401B-9915-EFB0B450E85E}" presName="node" presStyleLbl="node1" presStyleIdx="1" presStyleCnt="6" custScaleX="143034" custScaleY="53677">
        <dgm:presLayoutVars>
          <dgm:bulletEnabled val="1"/>
        </dgm:presLayoutVars>
      </dgm:prSet>
      <dgm:spPr/>
      <dgm:t>
        <a:bodyPr/>
        <a:lstStyle/>
        <a:p>
          <a:endParaRPr lang="fi-FI"/>
        </a:p>
      </dgm:t>
    </dgm:pt>
    <dgm:pt modelId="{BCCC58AC-86CD-4F68-A430-B71C46AB3542}" type="pres">
      <dgm:prSet presAssocID="{95368755-E4D1-401B-9915-EFB0B450E85E}" presName="spNode" presStyleCnt="0"/>
      <dgm:spPr/>
      <dgm:t>
        <a:bodyPr/>
        <a:lstStyle/>
        <a:p>
          <a:endParaRPr lang="fi-FI"/>
        </a:p>
      </dgm:t>
    </dgm:pt>
    <dgm:pt modelId="{9B519C61-97BB-471B-AEB1-4EB78888FE6F}" type="pres">
      <dgm:prSet presAssocID="{79D85C32-F74C-4672-A1D9-D15A9727EC0B}" presName="sibTrans" presStyleLbl="sibTrans1D1" presStyleIdx="1" presStyleCnt="6"/>
      <dgm:spPr/>
      <dgm:t>
        <a:bodyPr/>
        <a:lstStyle/>
        <a:p>
          <a:endParaRPr lang="fi-FI"/>
        </a:p>
      </dgm:t>
    </dgm:pt>
    <dgm:pt modelId="{6E9676A2-F8B8-4C0D-8706-CC1C7717F536}" type="pres">
      <dgm:prSet presAssocID="{2A33F674-28BA-4E3C-BF97-60B554ED7B5C}" presName="node" presStyleLbl="node1" presStyleIdx="2" presStyleCnt="6" custScaleX="130667" custScaleY="36599">
        <dgm:presLayoutVars>
          <dgm:bulletEnabled val="1"/>
        </dgm:presLayoutVars>
      </dgm:prSet>
      <dgm:spPr/>
      <dgm:t>
        <a:bodyPr/>
        <a:lstStyle/>
        <a:p>
          <a:endParaRPr lang="fi-FI"/>
        </a:p>
      </dgm:t>
    </dgm:pt>
    <dgm:pt modelId="{23B70A3D-6EA0-47EC-8AC7-2618D1F10B39}" type="pres">
      <dgm:prSet presAssocID="{2A33F674-28BA-4E3C-BF97-60B554ED7B5C}" presName="spNode" presStyleCnt="0"/>
      <dgm:spPr/>
      <dgm:t>
        <a:bodyPr/>
        <a:lstStyle/>
        <a:p>
          <a:endParaRPr lang="fi-FI"/>
        </a:p>
      </dgm:t>
    </dgm:pt>
    <dgm:pt modelId="{4F5B8F79-3DDC-4DD8-829C-37B0122827F9}" type="pres">
      <dgm:prSet presAssocID="{08F3E8D2-CFF0-4B18-B645-FD087A42C82F}" presName="sibTrans" presStyleLbl="sibTrans1D1" presStyleIdx="2" presStyleCnt="6"/>
      <dgm:spPr/>
      <dgm:t>
        <a:bodyPr/>
        <a:lstStyle/>
        <a:p>
          <a:endParaRPr lang="fi-FI"/>
        </a:p>
      </dgm:t>
    </dgm:pt>
    <dgm:pt modelId="{56AEFCBB-FF34-4E44-8520-121CB0BE8607}" type="pres">
      <dgm:prSet presAssocID="{A07903B9-06B8-4FE3-A985-AC44BA16FFCF}" presName="node" presStyleLbl="node1" presStyleIdx="3" presStyleCnt="6" custScaleX="136698" custScaleY="67789">
        <dgm:presLayoutVars>
          <dgm:bulletEnabled val="1"/>
        </dgm:presLayoutVars>
      </dgm:prSet>
      <dgm:spPr/>
      <dgm:t>
        <a:bodyPr/>
        <a:lstStyle/>
        <a:p>
          <a:endParaRPr lang="fi-FI"/>
        </a:p>
      </dgm:t>
    </dgm:pt>
    <dgm:pt modelId="{034169D7-481D-464B-AE2D-FED5DE6914C0}" type="pres">
      <dgm:prSet presAssocID="{A07903B9-06B8-4FE3-A985-AC44BA16FFCF}" presName="spNode" presStyleCnt="0"/>
      <dgm:spPr/>
      <dgm:t>
        <a:bodyPr/>
        <a:lstStyle/>
        <a:p>
          <a:endParaRPr lang="fi-FI"/>
        </a:p>
      </dgm:t>
    </dgm:pt>
    <dgm:pt modelId="{B055201D-D5B2-4AA6-BB55-4A7550742AC3}" type="pres">
      <dgm:prSet presAssocID="{846C8565-7924-4AF6-AF22-32F6B82CACB4}" presName="sibTrans" presStyleLbl="sibTrans1D1" presStyleIdx="3" presStyleCnt="6"/>
      <dgm:spPr/>
      <dgm:t>
        <a:bodyPr/>
        <a:lstStyle/>
        <a:p>
          <a:endParaRPr lang="fi-FI"/>
        </a:p>
      </dgm:t>
    </dgm:pt>
    <dgm:pt modelId="{1C43953B-ADD0-4BD6-840D-7AA51C89ADF2}" type="pres">
      <dgm:prSet presAssocID="{88BC2716-D2C0-4225-8D11-D9362E59D8F2}" presName="node" presStyleLbl="node1" presStyleIdx="4" presStyleCnt="6" custScaleX="138606" custScaleY="46427">
        <dgm:presLayoutVars>
          <dgm:bulletEnabled val="1"/>
        </dgm:presLayoutVars>
      </dgm:prSet>
      <dgm:spPr/>
      <dgm:t>
        <a:bodyPr/>
        <a:lstStyle/>
        <a:p>
          <a:endParaRPr lang="fi-FI"/>
        </a:p>
      </dgm:t>
    </dgm:pt>
    <dgm:pt modelId="{A1E11220-722F-4671-844F-5A5B4FC01928}" type="pres">
      <dgm:prSet presAssocID="{88BC2716-D2C0-4225-8D11-D9362E59D8F2}" presName="spNode" presStyleCnt="0"/>
      <dgm:spPr/>
      <dgm:t>
        <a:bodyPr/>
        <a:lstStyle/>
        <a:p>
          <a:endParaRPr lang="fi-FI"/>
        </a:p>
      </dgm:t>
    </dgm:pt>
    <dgm:pt modelId="{4258A17D-8E54-4C11-8F43-C41E16191F06}" type="pres">
      <dgm:prSet presAssocID="{D1988010-1916-4880-98EE-C14F5FD5FC93}" presName="sibTrans" presStyleLbl="sibTrans1D1" presStyleIdx="4" presStyleCnt="6"/>
      <dgm:spPr/>
      <dgm:t>
        <a:bodyPr/>
        <a:lstStyle/>
        <a:p>
          <a:endParaRPr lang="fi-FI"/>
        </a:p>
      </dgm:t>
    </dgm:pt>
    <dgm:pt modelId="{C867A704-8793-42A6-8D52-3A0C216144B3}" type="pres">
      <dgm:prSet presAssocID="{7BE9951C-766E-4281-8FD7-6D7F8703B3B9}" presName="node" presStyleLbl="node1" presStyleIdx="5" presStyleCnt="6" custScaleX="130950" custScaleY="48724">
        <dgm:presLayoutVars>
          <dgm:bulletEnabled val="1"/>
        </dgm:presLayoutVars>
      </dgm:prSet>
      <dgm:spPr/>
      <dgm:t>
        <a:bodyPr/>
        <a:lstStyle/>
        <a:p>
          <a:endParaRPr lang="fi-FI"/>
        </a:p>
      </dgm:t>
    </dgm:pt>
    <dgm:pt modelId="{75347060-E894-453A-8945-4836A7356681}" type="pres">
      <dgm:prSet presAssocID="{7BE9951C-766E-4281-8FD7-6D7F8703B3B9}" presName="spNode" presStyleCnt="0"/>
      <dgm:spPr/>
      <dgm:t>
        <a:bodyPr/>
        <a:lstStyle/>
        <a:p>
          <a:endParaRPr lang="fi-FI"/>
        </a:p>
      </dgm:t>
    </dgm:pt>
    <dgm:pt modelId="{C239F907-B56A-4265-9E64-386D01B5FB3A}" type="pres">
      <dgm:prSet presAssocID="{508EB172-BF1D-4139-A9C0-5584AC08F833}" presName="sibTrans" presStyleLbl="sibTrans1D1" presStyleIdx="5" presStyleCnt="6"/>
      <dgm:spPr/>
      <dgm:t>
        <a:bodyPr/>
        <a:lstStyle/>
        <a:p>
          <a:endParaRPr lang="fi-FI"/>
        </a:p>
      </dgm:t>
    </dgm:pt>
  </dgm:ptLst>
  <dgm:cxnLst>
    <dgm:cxn modelId="{F31DECDE-F510-477B-82A2-1749BAA54FB7}" type="presOf" srcId="{08F3E8D2-CFF0-4B18-B645-FD087A42C82F}" destId="{4F5B8F79-3DDC-4DD8-829C-37B0122827F9}" srcOrd="0" destOrd="0" presId="urn:microsoft.com/office/officeart/2005/8/layout/cycle6"/>
    <dgm:cxn modelId="{636DC168-9928-4746-B44A-BB4A9DF732B8}" type="presOf" srcId="{508EB172-BF1D-4139-A9C0-5584AC08F833}" destId="{C239F907-B56A-4265-9E64-386D01B5FB3A}" srcOrd="0" destOrd="0" presId="urn:microsoft.com/office/officeart/2005/8/layout/cycle6"/>
    <dgm:cxn modelId="{03FE986A-DA3C-4AE3-8592-62BDD808D332}" type="presOf" srcId="{95368755-E4D1-401B-9915-EFB0B450E85E}" destId="{C06BEA2B-3E4A-4F5A-A6CD-C4253890153E}" srcOrd="0" destOrd="0" presId="urn:microsoft.com/office/officeart/2005/8/layout/cycle6"/>
    <dgm:cxn modelId="{BBA1290A-57B8-45A2-ACC3-6AD083B6E089}" type="presOf" srcId="{BCD268AE-6D53-437E-88D5-F03C9178F139}" destId="{C021E7F9-0270-4CD8-BC36-EEEFD75AC8D4}" srcOrd="0" destOrd="0" presId="urn:microsoft.com/office/officeart/2005/8/layout/cycle6"/>
    <dgm:cxn modelId="{A33645B6-E2BB-44A8-B3F2-FF6D07A1283B}" srcId="{2B54FA6D-2787-4B0D-BD59-563476B1F0E8}" destId="{A07903B9-06B8-4FE3-A985-AC44BA16FFCF}" srcOrd="3" destOrd="0" parTransId="{25DD0D1A-0FD3-4349-B2F5-DFB55AEBA6D7}" sibTransId="{846C8565-7924-4AF6-AF22-32F6B82CACB4}"/>
    <dgm:cxn modelId="{6EDBC60A-E5E1-49F4-8EA7-4FEAAF5E6AA7}" srcId="{2B54FA6D-2787-4B0D-BD59-563476B1F0E8}" destId="{95368755-E4D1-401B-9915-EFB0B450E85E}" srcOrd="1" destOrd="0" parTransId="{B721ADD0-E97B-48ED-8A33-7F8F4AE2396B}" sibTransId="{79D85C32-F74C-4672-A1D9-D15A9727EC0B}"/>
    <dgm:cxn modelId="{74569068-7B73-4E62-85B0-8E33E1B9D752}" type="presOf" srcId="{BA3D5415-658B-4FC3-B936-603C0E671EA8}" destId="{3CBBF50C-6F1C-48EE-81AB-01DB978EED22}" srcOrd="0" destOrd="0" presId="urn:microsoft.com/office/officeart/2005/8/layout/cycle6"/>
    <dgm:cxn modelId="{9866FB67-2907-47B0-96C6-088F5A984C2A}" srcId="{2B54FA6D-2787-4B0D-BD59-563476B1F0E8}" destId="{88BC2716-D2C0-4225-8D11-D9362E59D8F2}" srcOrd="4" destOrd="0" parTransId="{EDA18F26-0DA4-48CD-806E-9D439994DEA9}" sibTransId="{D1988010-1916-4880-98EE-C14F5FD5FC93}"/>
    <dgm:cxn modelId="{CBFB8FB3-E60A-4FA4-A32A-4CFB6C8F14B0}" type="presOf" srcId="{7BE9951C-766E-4281-8FD7-6D7F8703B3B9}" destId="{C867A704-8793-42A6-8D52-3A0C216144B3}" srcOrd="0" destOrd="0" presId="urn:microsoft.com/office/officeart/2005/8/layout/cycle6"/>
    <dgm:cxn modelId="{1F92E096-91C9-4FF0-B4C9-B7861A4EBAD2}" srcId="{2B54FA6D-2787-4B0D-BD59-563476B1F0E8}" destId="{BA3D5415-658B-4FC3-B936-603C0E671EA8}" srcOrd="0" destOrd="0" parTransId="{60402139-CA00-4E8D-A7E4-A471E2AC74BE}" sibTransId="{BCD268AE-6D53-437E-88D5-F03C9178F139}"/>
    <dgm:cxn modelId="{CF71FD07-C67B-4E6C-91B4-EF00A0984CCE}" type="presOf" srcId="{D1988010-1916-4880-98EE-C14F5FD5FC93}" destId="{4258A17D-8E54-4C11-8F43-C41E16191F06}" srcOrd="0" destOrd="0" presId="urn:microsoft.com/office/officeart/2005/8/layout/cycle6"/>
    <dgm:cxn modelId="{63682D6D-C93E-4192-ABB8-2044455BAAE0}" srcId="{2B54FA6D-2787-4B0D-BD59-563476B1F0E8}" destId="{2A33F674-28BA-4E3C-BF97-60B554ED7B5C}" srcOrd="2" destOrd="0" parTransId="{1A3D99B4-879C-4249-9540-70076401F776}" sibTransId="{08F3E8D2-CFF0-4B18-B645-FD087A42C82F}"/>
    <dgm:cxn modelId="{D96500A6-AEA6-4CFC-BA16-3A883A7B5278}" type="presOf" srcId="{2A33F674-28BA-4E3C-BF97-60B554ED7B5C}" destId="{6E9676A2-F8B8-4C0D-8706-CC1C7717F536}" srcOrd="0" destOrd="0" presId="urn:microsoft.com/office/officeart/2005/8/layout/cycle6"/>
    <dgm:cxn modelId="{EC28FB11-10F9-430A-9609-72D8E3FD74A6}" type="presOf" srcId="{79D85C32-F74C-4672-A1D9-D15A9727EC0B}" destId="{9B519C61-97BB-471B-AEB1-4EB78888FE6F}" srcOrd="0" destOrd="0" presId="urn:microsoft.com/office/officeart/2005/8/layout/cycle6"/>
    <dgm:cxn modelId="{A663CCB5-D322-40A0-9E45-525742430AD3}" type="presOf" srcId="{846C8565-7924-4AF6-AF22-32F6B82CACB4}" destId="{B055201D-D5B2-4AA6-BB55-4A7550742AC3}" srcOrd="0" destOrd="0" presId="urn:microsoft.com/office/officeart/2005/8/layout/cycle6"/>
    <dgm:cxn modelId="{2C549E50-4D6F-4C80-B53E-E384D89F5C1E}" type="presOf" srcId="{2B54FA6D-2787-4B0D-BD59-563476B1F0E8}" destId="{DB74016E-CE95-4DE1-9D2C-1F2AE763928A}" srcOrd="0" destOrd="0" presId="urn:microsoft.com/office/officeart/2005/8/layout/cycle6"/>
    <dgm:cxn modelId="{B0D2CE92-C19F-4C9F-B292-F7B394E55272}" type="presOf" srcId="{88BC2716-D2C0-4225-8D11-D9362E59D8F2}" destId="{1C43953B-ADD0-4BD6-840D-7AA51C89ADF2}" srcOrd="0" destOrd="0" presId="urn:microsoft.com/office/officeart/2005/8/layout/cycle6"/>
    <dgm:cxn modelId="{F3F4785F-C022-4276-99B6-7A74C09CC62B}" type="presOf" srcId="{A07903B9-06B8-4FE3-A985-AC44BA16FFCF}" destId="{56AEFCBB-FF34-4E44-8520-121CB0BE8607}" srcOrd="0" destOrd="0" presId="urn:microsoft.com/office/officeart/2005/8/layout/cycle6"/>
    <dgm:cxn modelId="{5C0F06EE-B873-4082-AC06-4A74FA15EFAB}" srcId="{2B54FA6D-2787-4B0D-BD59-563476B1F0E8}" destId="{7BE9951C-766E-4281-8FD7-6D7F8703B3B9}" srcOrd="5" destOrd="0" parTransId="{29B3DA5B-C1D1-47A9-9018-D212CFA8AAFD}" sibTransId="{508EB172-BF1D-4139-A9C0-5584AC08F833}"/>
    <dgm:cxn modelId="{A7D6A6B5-B9E9-4CA3-9951-C1CC62D911AE}" type="presParOf" srcId="{DB74016E-CE95-4DE1-9D2C-1F2AE763928A}" destId="{3CBBF50C-6F1C-48EE-81AB-01DB978EED22}" srcOrd="0" destOrd="0" presId="urn:microsoft.com/office/officeart/2005/8/layout/cycle6"/>
    <dgm:cxn modelId="{E4C82133-1856-4F39-B310-C607371D3CDD}" type="presParOf" srcId="{DB74016E-CE95-4DE1-9D2C-1F2AE763928A}" destId="{089C41A9-2767-4869-9A52-1B8E8A0FE3D3}" srcOrd="1" destOrd="0" presId="urn:microsoft.com/office/officeart/2005/8/layout/cycle6"/>
    <dgm:cxn modelId="{DB81D9B3-13FE-4F2C-BA2B-F3367928AB59}" type="presParOf" srcId="{DB74016E-CE95-4DE1-9D2C-1F2AE763928A}" destId="{C021E7F9-0270-4CD8-BC36-EEEFD75AC8D4}" srcOrd="2" destOrd="0" presId="urn:microsoft.com/office/officeart/2005/8/layout/cycle6"/>
    <dgm:cxn modelId="{3470CB30-A669-410E-A0D1-6F3DBB1A284C}" type="presParOf" srcId="{DB74016E-CE95-4DE1-9D2C-1F2AE763928A}" destId="{C06BEA2B-3E4A-4F5A-A6CD-C4253890153E}" srcOrd="3" destOrd="0" presId="urn:microsoft.com/office/officeart/2005/8/layout/cycle6"/>
    <dgm:cxn modelId="{3D7FC88E-5454-44A1-AD07-2F45A9B81A50}" type="presParOf" srcId="{DB74016E-CE95-4DE1-9D2C-1F2AE763928A}" destId="{BCCC58AC-86CD-4F68-A430-B71C46AB3542}" srcOrd="4" destOrd="0" presId="urn:microsoft.com/office/officeart/2005/8/layout/cycle6"/>
    <dgm:cxn modelId="{830034CD-2AA9-4030-B3DF-F5E24797EC28}" type="presParOf" srcId="{DB74016E-CE95-4DE1-9D2C-1F2AE763928A}" destId="{9B519C61-97BB-471B-AEB1-4EB78888FE6F}" srcOrd="5" destOrd="0" presId="urn:microsoft.com/office/officeart/2005/8/layout/cycle6"/>
    <dgm:cxn modelId="{A88F607C-359C-4851-904A-6DE9E8BDBE17}" type="presParOf" srcId="{DB74016E-CE95-4DE1-9D2C-1F2AE763928A}" destId="{6E9676A2-F8B8-4C0D-8706-CC1C7717F536}" srcOrd="6" destOrd="0" presId="urn:microsoft.com/office/officeart/2005/8/layout/cycle6"/>
    <dgm:cxn modelId="{733F91C4-9AB2-4AED-94F3-6E9BE12EE924}" type="presParOf" srcId="{DB74016E-CE95-4DE1-9D2C-1F2AE763928A}" destId="{23B70A3D-6EA0-47EC-8AC7-2618D1F10B39}" srcOrd="7" destOrd="0" presId="urn:microsoft.com/office/officeart/2005/8/layout/cycle6"/>
    <dgm:cxn modelId="{218FF06B-C132-4648-9AFC-7DC7F909A683}" type="presParOf" srcId="{DB74016E-CE95-4DE1-9D2C-1F2AE763928A}" destId="{4F5B8F79-3DDC-4DD8-829C-37B0122827F9}" srcOrd="8" destOrd="0" presId="urn:microsoft.com/office/officeart/2005/8/layout/cycle6"/>
    <dgm:cxn modelId="{D592DCD1-B4D9-42DD-8ACA-7C8412A5361D}" type="presParOf" srcId="{DB74016E-CE95-4DE1-9D2C-1F2AE763928A}" destId="{56AEFCBB-FF34-4E44-8520-121CB0BE8607}" srcOrd="9" destOrd="0" presId="urn:microsoft.com/office/officeart/2005/8/layout/cycle6"/>
    <dgm:cxn modelId="{D8EF13C9-4715-4647-93DC-8DCC383FAA08}" type="presParOf" srcId="{DB74016E-CE95-4DE1-9D2C-1F2AE763928A}" destId="{034169D7-481D-464B-AE2D-FED5DE6914C0}" srcOrd="10" destOrd="0" presId="urn:microsoft.com/office/officeart/2005/8/layout/cycle6"/>
    <dgm:cxn modelId="{BD22FCD7-FB02-46D2-8490-E86600735D94}" type="presParOf" srcId="{DB74016E-CE95-4DE1-9D2C-1F2AE763928A}" destId="{B055201D-D5B2-4AA6-BB55-4A7550742AC3}" srcOrd="11" destOrd="0" presId="urn:microsoft.com/office/officeart/2005/8/layout/cycle6"/>
    <dgm:cxn modelId="{0E8782F2-9B30-4628-9D2C-8DE36D7E4590}" type="presParOf" srcId="{DB74016E-CE95-4DE1-9D2C-1F2AE763928A}" destId="{1C43953B-ADD0-4BD6-840D-7AA51C89ADF2}" srcOrd="12" destOrd="0" presId="urn:microsoft.com/office/officeart/2005/8/layout/cycle6"/>
    <dgm:cxn modelId="{7CB404D4-B964-48F1-BB9E-2C01947DD1A1}" type="presParOf" srcId="{DB74016E-CE95-4DE1-9D2C-1F2AE763928A}" destId="{A1E11220-722F-4671-844F-5A5B4FC01928}" srcOrd="13" destOrd="0" presId="urn:microsoft.com/office/officeart/2005/8/layout/cycle6"/>
    <dgm:cxn modelId="{D4BB25F1-4F3E-44E2-9A7F-670EA07E3D56}" type="presParOf" srcId="{DB74016E-CE95-4DE1-9D2C-1F2AE763928A}" destId="{4258A17D-8E54-4C11-8F43-C41E16191F06}" srcOrd="14" destOrd="0" presId="urn:microsoft.com/office/officeart/2005/8/layout/cycle6"/>
    <dgm:cxn modelId="{BB539EB5-A10B-4D77-8544-6C9726600624}" type="presParOf" srcId="{DB74016E-CE95-4DE1-9D2C-1F2AE763928A}" destId="{C867A704-8793-42A6-8D52-3A0C216144B3}" srcOrd="15" destOrd="0" presId="urn:microsoft.com/office/officeart/2005/8/layout/cycle6"/>
    <dgm:cxn modelId="{45C72049-F7BC-48CB-91C4-3C6A7C186025}" type="presParOf" srcId="{DB74016E-CE95-4DE1-9D2C-1F2AE763928A}" destId="{75347060-E894-453A-8945-4836A7356681}" srcOrd="16" destOrd="0" presId="urn:microsoft.com/office/officeart/2005/8/layout/cycle6"/>
    <dgm:cxn modelId="{64A2DF13-4A1E-4A6C-94E2-8FB64B5708E0}" type="presParOf" srcId="{DB74016E-CE95-4DE1-9D2C-1F2AE763928A}" destId="{C239F907-B56A-4265-9E64-386D01B5FB3A}"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BF50C-6F1C-48EE-81AB-01DB978EED22}">
      <dsp:nvSpPr>
        <dsp:cNvPr id="0" name=""/>
        <dsp:cNvSpPr/>
      </dsp:nvSpPr>
      <dsp:spPr>
        <a:xfrm>
          <a:off x="4957178" y="178060"/>
          <a:ext cx="1954836" cy="499719"/>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i-FI" sz="1400" kern="1200" dirty="0" smtClean="0"/>
            <a:t>Jaksamisen</a:t>
          </a:r>
          <a:r>
            <a:rPr lang="fi-FI" sz="1200" kern="1200" dirty="0" smtClean="0"/>
            <a:t> </a:t>
          </a:r>
          <a:r>
            <a:rPr lang="fi-FI" sz="1400" kern="1200" dirty="0" smtClean="0"/>
            <a:t>haasteet</a:t>
          </a:r>
        </a:p>
        <a:p>
          <a:pPr lvl="0" algn="ctr" defTabSz="622300">
            <a:lnSpc>
              <a:spcPct val="90000"/>
            </a:lnSpc>
            <a:spcBef>
              <a:spcPct val="0"/>
            </a:spcBef>
            <a:spcAft>
              <a:spcPct val="35000"/>
            </a:spcAft>
          </a:pPr>
          <a:r>
            <a:rPr lang="fi-FI" sz="1100" kern="1200" dirty="0" smtClean="0"/>
            <a:t>(psyykkinen jaksaminen)</a:t>
          </a:r>
          <a:endParaRPr lang="fi-FI" sz="1100" kern="1200" dirty="0"/>
        </a:p>
      </dsp:txBody>
      <dsp:txXfrm>
        <a:off x="4981572" y="202454"/>
        <a:ext cx="1906048" cy="450931"/>
      </dsp:txXfrm>
    </dsp:sp>
    <dsp:sp modelId="{C021E7F9-0270-4CD8-BC36-EEEFD75AC8D4}">
      <dsp:nvSpPr>
        <dsp:cNvPr id="0" name=""/>
        <dsp:cNvSpPr/>
      </dsp:nvSpPr>
      <dsp:spPr>
        <a:xfrm>
          <a:off x="3784577" y="427920"/>
          <a:ext cx="4300039" cy="4300039"/>
        </a:xfrm>
        <a:custGeom>
          <a:avLst/>
          <a:gdLst/>
          <a:ahLst/>
          <a:cxnLst/>
          <a:rect l="0" t="0" r="0" b="0"/>
          <a:pathLst>
            <a:path>
              <a:moveTo>
                <a:pt x="3135748" y="239280"/>
              </a:moveTo>
              <a:arcTo wR="2150019" hR="2150019" stAng="17837321" swAng="1475594"/>
            </a:path>
          </a:pathLst>
        </a:custGeom>
        <a:no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C06BEA2B-3E4A-4F5A-A6CD-C4253890153E}">
      <dsp:nvSpPr>
        <dsp:cNvPr id="0" name=""/>
        <dsp:cNvSpPr/>
      </dsp:nvSpPr>
      <dsp:spPr>
        <a:xfrm>
          <a:off x="6792986" y="1258127"/>
          <a:ext cx="2007164" cy="48960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i-FI" sz="1400" kern="1200" dirty="0" smtClean="0"/>
            <a:t>Yhteys työterveyshuoltoon</a:t>
          </a:r>
          <a:endParaRPr lang="fi-FI" sz="1400" kern="1200" dirty="0"/>
        </a:p>
      </dsp:txBody>
      <dsp:txXfrm>
        <a:off x="6816886" y="1282027"/>
        <a:ext cx="1959364" cy="441804"/>
      </dsp:txXfrm>
    </dsp:sp>
    <dsp:sp modelId="{9B519C61-97BB-471B-AEB1-4EB78888FE6F}">
      <dsp:nvSpPr>
        <dsp:cNvPr id="0" name=""/>
        <dsp:cNvSpPr/>
      </dsp:nvSpPr>
      <dsp:spPr>
        <a:xfrm>
          <a:off x="3784577" y="427920"/>
          <a:ext cx="4300039" cy="4300039"/>
        </a:xfrm>
        <a:custGeom>
          <a:avLst/>
          <a:gdLst/>
          <a:ahLst/>
          <a:cxnLst/>
          <a:rect l="0" t="0" r="0" b="0"/>
          <a:pathLst>
            <a:path>
              <a:moveTo>
                <a:pt x="4139933" y="1335877"/>
              </a:moveTo>
              <a:arcTo wR="2150019" hR="2150019" stAng="20264930" swAng="2806313"/>
            </a:path>
          </a:pathLst>
        </a:custGeom>
        <a:no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6E9676A2-F8B8-4C0D-8706-CC1C7717F536}">
      <dsp:nvSpPr>
        <dsp:cNvPr id="0" name=""/>
        <dsp:cNvSpPr/>
      </dsp:nvSpPr>
      <dsp:spPr>
        <a:xfrm>
          <a:off x="6879758" y="3486034"/>
          <a:ext cx="1833621" cy="33383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i-FI" sz="1400" kern="1200" dirty="0" smtClean="0"/>
            <a:t>Yhteys esimieheen</a:t>
          </a:r>
          <a:endParaRPr lang="fi-FI" sz="1400" kern="1200" dirty="0"/>
        </a:p>
      </dsp:txBody>
      <dsp:txXfrm>
        <a:off x="6896054" y="3502330"/>
        <a:ext cx="1801029" cy="301238"/>
      </dsp:txXfrm>
    </dsp:sp>
    <dsp:sp modelId="{4F5B8F79-3DDC-4DD8-829C-37B0122827F9}">
      <dsp:nvSpPr>
        <dsp:cNvPr id="0" name=""/>
        <dsp:cNvSpPr/>
      </dsp:nvSpPr>
      <dsp:spPr>
        <a:xfrm>
          <a:off x="3784577" y="427920"/>
          <a:ext cx="4300039" cy="4300039"/>
        </a:xfrm>
        <a:custGeom>
          <a:avLst/>
          <a:gdLst/>
          <a:ahLst/>
          <a:cxnLst/>
          <a:rect l="0" t="0" r="0" b="0"/>
          <a:pathLst>
            <a:path>
              <a:moveTo>
                <a:pt x="3898995" y="3400488"/>
              </a:moveTo>
              <a:arcTo wR="2150019" hR="2150019" stAng="2133822" swAng="1659787"/>
            </a:path>
          </a:pathLst>
        </a:custGeom>
        <a:no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56AEFCBB-FF34-4E44-8520-121CB0BE8607}">
      <dsp:nvSpPr>
        <dsp:cNvPr id="0" name=""/>
        <dsp:cNvSpPr/>
      </dsp:nvSpPr>
      <dsp:spPr>
        <a:xfrm>
          <a:off x="4975470" y="4418797"/>
          <a:ext cx="1918253" cy="61832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i-FI" sz="1400" kern="1200" dirty="0" smtClean="0"/>
            <a:t>Korvaava työ </a:t>
          </a:r>
          <a:br>
            <a:rPr lang="fi-FI" sz="1400" kern="1200" dirty="0" smtClean="0"/>
          </a:br>
          <a:r>
            <a:rPr lang="fi-FI" sz="1400" kern="1200" dirty="0" smtClean="0"/>
            <a:t>tai</a:t>
          </a:r>
          <a:br>
            <a:rPr lang="fi-FI" sz="1400" kern="1200" dirty="0" smtClean="0"/>
          </a:br>
          <a:r>
            <a:rPr lang="fi-FI" sz="1400" kern="1200" dirty="0" smtClean="0"/>
            <a:t>työn mukauttaminen</a:t>
          </a:r>
          <a:endParaRPr lang="fi-FI" sz="1400" kern="1200" dirty="0"/>
        </a:p>
      </dsp:txBody>
      <dsp:txXfrm>
        <a:off x="5005654" y="4448981"/>
        <a:ext cx="1857885" cy="557956"/>
      </dsp:txXfrm>
    </dsp:sp>
    <dsp:sp modelId="{B055201D-D5B2-4AA6-BB55-4A7550742AC3}">
      <dsp:nvSpPr>
        <dsp:cNvPr id="0" name=""/>
        <dsp:cNvSpPr/>
      </dsp:nvSpPr>
      <dsp:spPr>
        <a:xfrm>
          <a:off x="3784577" y="427920"/>
          <a:ext cx="4300039" cy="4300039"/>
        </a:xfrm>
        <a:custGeom>
          <a:avLst/>
          <a:gdLst/>
          <a:ahLst/>
          <a:cxnLst/>
          <a:rect l="0" t="0" r="0" b="0"/>
          <a:pathLst>
            <a:path>
              <a:moveTo>
                <a:pt x="1182002" y="4069792"/>
              </a:moveTo>
              <a:arcTo wR="2150019" hR="2150019" stAng="7005531" swAng="1572894"/>
            </a:path>
          </a:pathLst>
        </a:custGeom>
        <a:no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1C43953B-ADD0-4BD6-840D-7AA51C89ADF2}">
      <dsp:nvSpPr>
        <dsp:cNvPr id="0" name=""/>
        <dsp:cNvSpPr/>
      </dsp:nvSpPr>
      <dsp:spPr>
        <a:xfrm>
          <a:off x="3100111" y="3441212"/>
          <a:ext cx="1945027" cy="42347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i-FI" sz="1400" kern="1200" dirty="0" smtClean="0"/>
            <a:t>Työ kuntouttavana tekijänä</a:t>
          </a:r>
          <a:endParaRPr lang="fi-FI" sz="1400" kern="1200" dirty="0"/>
        </a:p>
      </dsp:txBody>
      <dsp:txXfrm>
        <a:off x="3120783" y="3461884"/>
        <a:ext cx="1903683" cy="382130"/>
      </dsp:txXfrm>
    </dsp:sp>
    <dsp:sp modelId="{4258A17D-8E54-4C11-8F43-C41E16191F06}">
      <dsp:nvSpPr>
        <dsp:cNvPr id="0" name=""/>
        <dsp:cNvSpPr/>
      </dsp:nvSpPr>
      <dsp:spPr>
        <a:xfrm>
          <a:off x="3784577" y="427920"/>
          <a:ext cx="4300039" cy="4300039"/>
        </a:xfrm>
        <a:custGeom>
          <a:avLst/>
          <a:gdLst/>
          <a:ahLst/>
          <a:cxnLst/>
          <a:rect l="0" t="0" r="0" b="0"/>
          <a:pathLst>
            <a:path>
              <a:moveTo>
                <a:pt x="174094" y="2997548"/>
              </a:moveTo>
              <a:arcTo wR="2150019" hR="2150019" stAng="9407051" swAng="2767630"/>
            </a:path>
          </a:pathLst>
        </a:custGeom>
        <a:no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C867A704-8793-42A6-8D52-3A0C216144B3}">
      <dsp:nvSpPr>
        <dsp:cNvPr id="0" name=""/>
        <dsp:cNvSpPr/>
      </dsp:nvSpPr>
      <dsp:spPr>
        <a:xfrm>
          <a:off x="3153829" y="1280716"/>
          <a:ext cx="1837592" cy="44442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i-FI" sz="1400" kern="1200" dirty="0" smtClean="0"/>
            <a:t>Seuranta</a:t>
          </a:r>
          <a:endParaRPr lang="fi-FI" sz="1400" kern="1200" dirty="0"/>
        </a:p>
      </dsp:txBody>
      <dsp:txXfrm>
        <a:off x="3175524" y="1302411"/>
        <a:ext cx="1794202" cy="401036"/>
      </dsp:txXfrm>
    </dsp:sp>
    <dsp:sp modelId="{C239F907-B56A-4265-9E64-386D01B5FB3A}">
      <dsp:nvSpPr>
        <dsp:cNvPr id="0" name=""/>
        <dsp:cNvSpPr/>
      </dsp:nvSpPr>
      <dsp:spPr>
        <a:xfrm>
          <a:off x="3784577" y="427920"/>
          <a:ext cx="4300039" cy="4300039"/>
        </a:xfrm>
        <a:custGeom>
          <a:avLst/>
          <a:gdLst/>
          <a:ahLst/>
          <a:cxnLst/>
          <a:rect l="0" t="0" r="0" b="0"/>
          <a:pathLst>
            <a:path>
              <a:moveTo>
                <a:pt x="441256" y="845139"/>
              </a:moveTo>
              <a:arcTo wR="2150019" hR="2150019" stAng="13042008" swAng="1520227"/>
            </a:path>
          </a:pathLst>
        </a:custGeom>
        <a:no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Kansidia 1">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7173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Sisältödia 1 oranssi">
    <p:spTree>
      <p:nvGrpSpPr>
        <p:cNvPr id="1" name=""/>
        <p:cNvGrpSpPr/>
        <p:nvPr/>
      </p:nvGrpSpPr>
      <p:grpSpPr>
        <a:xfrm>
          <a:off x="0" y="0"/>
          <a:ext cx="0" cy="0"/>
          <a:chOff x="0" y="0"/>
          <a:chExt cx="0" cy="0"/>
        </a:xfrm>
      </p:grpSpPr>
      <p:sp>
        <p:nvSpPr>
          <p:cNvPr id="2" name="Otsikko 1"/>
          <p:cNvSpPr>
            <a:spLocks noGrp="1"/>
          </p:cNvSpPr>
          <p:nvPr>
            <p:ph type="title"/>
          </p:nvPr>
        </p:nvSpPr>
        <p:spPr>
          <a:xfrm>
            <a:off x="838200" y="1285994"/>
            <a:ext cx="10515600" cy="918527"/>
          </a:xfrm>
          <a:prstGeom prst="rect">
            <a:avLst/>
          </a:prstGeom>
        </p:spPr>
        <p:txBody>
          <a:bodyPr>
            <a:normAutofit/>
          </a:bodyPr>
          <a:lstStyle>
            <a:lvl1pPr>
              <a:defRPr sz="3300" b="0">
                <a:solidFill>
                  <a:srgbClr val="009ADA"/>
                </a:solidFill>
                <a:latin typeface="+mj-lt"/>
              </a:defRPr>
            </a:lvl1pPr>
          </a:lstStyle>
          <a:p>
            <a:r>
              <a:rPr lang="fi-FI" smtClean="0"/>
              <a:t>Muokkaa perustyyl. napsautt.</a:t>
            </a:r>
            <a:endParaRPr lang="fi-FI" dirty="0"/>
          </a:p>
        </p:txBody>
      </p:sp>
      <p:sp>
        <p:nvSpPr>
          <p:cNvPr id="3" name="Sisällön paikkamerkki 2"/>
          <p:cNvSpPr>
            <a:spLocks noGrp="1"/>
          </p:cNvSpPr>
          <p:nvPr>
            <p:ph idx="1"/>
          </p:nvPr>
        </p:nvSpPr>
        <p:spPr>
          <a:xfrm>
            <a:off x="838200" y="2204512"/>
            <a:ext cx="10515600" cy="3581147"/>
          </a:xfrm>
          <a:prstGeom prst="rect">
            <a:avLst/>
          </a:prstGeom>
        </p:spPr>
        <p:txBody>
          <a:bodyPr/>
          <a:lstStyle>
            <a:lvl1pPr>
              <a:buClr>
                <a:srgbClr val="E98300"/>
              </a:buClr>
              <a:defRPr>
                <a:latin typeface="+mj-lt"/>
              </a:defRPr>
            </a:lvl1pPr>
            <a:lvl2pPr>
              <a:buClr>
                <a:srgbClr val="E98300"/>
              </a:buClr>
              <a:defRPr>
                <a:latin typeface="+mj-lt"/>
              </a:defRPr>
            </a:lvl2pPr>
            <a:lvl3pPr>
              <a:buClr>
                <a:srgbClr val="E98300"/>
              </a:buClr>
              <a:defRPr>
                <a:latin typeface="+mj-lt"/>
              </a:defRPr>
            </a:lvl3pPr>
            <a:lvl4pPr>
              <a:buClr>
                <a:srgbClr val="E98300"/>
              </a:buClr>
              <a:defRPr>
                <a:latin typeface="+mj-lt"/>
              </a:defRPr>
            </a:lvl4pPr>
            <a:lvl5pPr>
              <a:buClr>
                <a:srgbClr val="E98300"/>
              </a:buClr>
              <a:defRPr>
                <a:latin typeface="+mj-lt"/>
              </a:defRPr>
            </a:lvl5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a:xfrm>
            <a:off x="838200" y="6134685"/>
            <a:ext cx="2743200" cy="365125"/>
          </a:xfrm>
          <a:prstGeom prst="rect">
            <a:avLst/>
          </a:prstGeom>
        </p:spPr>
        <p:txBody>
          <a:bodyPr/>
          <a:lstStyle>
            <a:lvl1pPr>
              <a:defRPr sz="1000">
                <a:solidFill>
                  <a:srgbClr val="009ADA"/>
                </a:solidFill>
              </a:defRPr>
            </a:lvl1pPr>
          </a:lstStyle>
          <a:p>
            <a:fld id="{747AD4D4-BAAA-8344-8848-4FA631C086C4}" type="datetime1">
              <a:rPr lang="fi-FI" smtClean="0"/>
              <a:pPr/>
              <a:t>10.3.2020</a:t>
            </a:fld>
            <a:endParaRPr lang="fi-FI" dirty="0"/>
          </a:p>
        </p:txBody>
      </p:sp>
      <p:sp>
        <p:nvSpPr>
          <p:cNvPr id="5" name="Alatunnisteen paikkamerkki 4"/>
          <p:cNvSpPr>
            <a:spLocks noGrp="1"/>
          </p:cNvSpPr>
          <p:nvPr>
            <p:ph type="ftr" sz="quarter" idx="11"/>
          </p:nvPr>
        </p:nvSpPr>
        <p:spPr>
          <a:xfrm>
            <a:off x="4038600" y="6134685"/>
            <a:ext cx="4114800" cy="365125"/>
          </a:xfrm>
          <a:prstGeom prst="rect">
            <a:avLst/>
          </a:prstGeom>
        </p:spPr>
        <p:txBody>
          <a:bodyPr/>
          <a:lstStyle>
            <a:lvl1pPr algn="ctr">
              <a:defRPr sz="1000">
                <a:solidFill>
                  <a:srgbClr val="009ADA"/>
                </a:solidFill>
              </a:defRPr>
            </a:lvl1pPr>
          </a:lstStyle>
          <a:p>
            <a:r>
              <a:rPr lang="fi-FI" smtClean="0"/>
              <a:t>Alatunniste tähän</a:t>
            </a:r>
            <a:endParaRPr lang="fi-FI" dirty="0"/>
          </a:p>
        </p:txBody>
      </p:sp>
      <p:sp>
        <p:nvSpPr>
          <p:cNvPr id="6" name="Dian numeron paikkamerkki 5"/>
          <p:cNvSpPr>
            <a:spLocks noGrp="1"/>
          </p:cNvSpPr>
          <p:nvPr>
            <p:ph type="sldNum" sz="quarter" idx="12"/>
          </p:nvPr>
        </p:nvSpPr>
        <p:spPr>
          <a:xfrm>
            <a:off x="8610600" y="6134685"/>
            <a:ext cx="2743200" cy="365125"/>
          </a:xfrm>
          <a:prstGeom prst="rect">
            <a:avLst/>
          </a:prstGeom>
        </p:spPr>
        <p:txBody>
          <a:bodyPr/>
          <a:lstStyle>
            <a:lvl1pPr>
              <a:defRPr sz="1000">
                <a:solidFill>
                  <a:srgbClr val="009ADA"/>
                </a:solidFill>
              </a:defRPr>
            </a:lvl1pPr>
          </a:lstStyle>
          <a:p>
            <a:pPr algn="r"/>
            <a:fld id="{F868F2B5-06E2-854C-AD6E-BBA8288DBE7A}" type="slidenum">
              <a:rPr lang="fi-FI" smtClean="0"/>
              <a:pPr algn="r"/>
              <a:t>‹#›</a:t>
            </a:fld>
            <a:endParaRPr lang="fi-FI" dirty="0"/>
          </a:p>
        </p:txBody>
      </p:sp>
    </p:spTree>
    <p:extLst>
      <p:ext uri="{BB962C8B-B14F-4D97-AF65-F5344CB8AC3E}">
        <p14:creationId xmlns:p14="http://schemas.microsoft.com/office/powerpoint/2010/main" val="173833818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Sisältödia 1 vihreä">
    <p:spTree>
      <p:nvGrpSpPr>
        <p:cNvPr id="1" name=""/>
        <p:cNvGrpSpPr/>
        <p:nvPr/>
      </p:nvGrpSpPr>
      <p:grpSpPr>
        <a:xfrm>
          <a:off x="0" y="0"/>
          <a:ext cx="0" cy="0"/>
          <a:chOff x="0" y="0"/>
          <a:chExt cx="0" cy="0"/>
        </a:xfrm>
      </p:grpSpPr>
      <p:sp>
        <p:nvSpPr>
          <p:cNvPr id="2" name="Otsikko 1"/>
          <p:cNvSpPr>
            <a:spLocks noGrp="1"/>
          </p:cNvSpPr>
          <p:nvPr>
            <p:ph type="title"/>
          </p:nvPr>
        </p:nvSpPr>
        <p:spPr>
          <a:xfrm>
            <a:off x="838200" y="1285994"/>
            <a:ext cx="10515600" cy="918527"/>
          </a:xfrm>
          <a:prstGeom prst="rect">
            <a:avLst/>
          </a:prstGeom>
        </p:spPr>
        <p:txBody>
          <a:bodyPr>
            <a:normAutofit/>
          </a:bodyPr>
          <a:lstStyle>
            <a:lvl1pPr>
              <a:defRPr sz="3300" b="0">
                <a:solidFill>
                  <a:srgbClr val="009ADA"/>
                </a:solidFill>
                <a:latin typeface="+mj-lt"/>
              </a:defRPr>
            </a:lvl1pPr>
          </a:lstStyle>
          <a:p>
            <a:r>
              <a:rPr lang="fi-FI" smtClean="0"/>
              <a:t>Muokkaa perustyyl. napsautt.</a:t>
            </a:r>
            <a:endParaRPr lang="fi-FI" dirty="0"/>
          </a:p>
        </p:txBody>
      </p:sp>
      <p:sp>
        <p:nvSpPr>
          <p:cNvPr id="3" name="Sisällön paikkamerkki 2"/>
          <p:cNvSpPr>
            <a:spLocks noGrp="1"/>
          </p:cNvSpPr>
          <p:nvPr>
            <p:ph idx="1"/>
          </p:nvPr>
        </p:nvSpPr>
        <p:spPr>
          <a:xfrm>
            <a:off x="838200" y="2204512"/>
            <a:ext cx="10515600" cy="3581147"/>
          </a:xfrm>
          <a:prstGeom prst="rect">
            <a:avLst/>
          </a:prstGeom>
        </p:spPr>
        <p:txBody>
          <a:bodyPr/>
          <a:lstStyle>
            <a:lvl1pPr>
              <a:buClr>
                <a:srgbClr val="008542"/>
              </a:buClr>
              <a:defRPr>
                <a:latin typeface="+mj-lt"/>
              </a:defRPr>
            </a:lvl1pPr>
            <a:lvl2pPr>
              <a:buClr>
                <a:srgbClr val="008542"/>
              </a:buClr>
              <a:defRPr>
                <a:latin typeface="+mj-lt"/>
              </a:defRPr>
            </a:lvl2pPr>
            <a:lvl3pPr>
              <a:buClr>
                <a:srgbClr val="008542"/>
              </a:buClr>
              <a:defRPr>
                <a:latin typeface="+mj-lt"/>
              </a:defRPr>
            </a:lvl3pPr>
            <a:lvl4pPr>
              <a:buClr>
                <a:srgbClr val="008542"/>
              </a:buClr>
              <a:defRPr>
                <a:latin typeface="+mj-lt"/>
              </a:defRPr>
            </a:lvl4pPr>
            <a:lvl5pPr>
              <a:buClr>
                <a:srgbClr val="008542"/>
              </a:buClr>
              <a:defRPr>
                <a:latin typeface="+mj-lt"/>
              </a:defRPr>
            </a:lvl5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a:xfrm>
            <a:off x="838200" y="6134685"/>
            <a:ext cx="2743200" cy="365125"/>
          </a:xfrm>
          <a:prstGeom prst="rect">
            <a:avLst/>
          </a:prstGeom>
        </p:spPr>
        <p:txBody>
          <a:bodyPr/>
          <a:lstStyle>
            <a:lvl1pPr>
              <a:defRPr sz="1000">
                <a:solidFill>
                  <a:srgbClr val="009ADA"/>
                </a:solidFill>
              </a:defRPr>
            </a:lvl1pPr>
          </a:lstStyle>
          <a:p>
            <a:fld id="{3619757E-067E-BA4D-83C4-7A764409525D}" type="datetime1">
              <a:rPr lang="fi-FI" smtClean="0"/>
              <a:pPr/>
              <a:t>10.3.2020</a:t>
            </a:fld>
            <a:endParaRPr lang="fi-FI" dirty="0"/>
          </a:p>
        </p:txBody>
      </p:sp>
      <p:sp>
        <p:nvSpPr>
          <p:cNvPr id="5" name="Alatunnisteen paikkamerkki 4"/>
          <p:cNvSpPr>
            <a:spLocks noGrp="1"/>
          </p:cNvSpPr>
          <p:nvPr>
            <p:ph type="ftr" sz="quarter" idx="11"/>
          </p:nvPr>
        </p:nvSpPr>
        <p:spPr>
          <a:xfrm>
            <a:off x="4038600" y="6134685"/>
            <a:ext cx="4114800" cy="365125"/>
          </a:xfrm>
          <a:prstGeom prst="rect">
            <a:avLst/>
          </a:prstGeom>
        </p:spPr>
        <p:txBody>
          <a:bodyPr/>
          <a:lstStyle>
            <a:lvl1pPr algn="ctr">
              <a:defRPr sz="1000">
                <a:solidFill>
                  <a:srgbClr val="009ADA"/>
                </a:solidFill>
              </a:defRPr>
            </a:lvl1pPr>
          </a:lstStyle>
          <a:p>
            <a:r>
              <a:rPr lang="fi-FI" smtClean="0"/>
              <a:t>Alatunniste tähän</a:t>
            </a:r>
            <a:endParaRPr lang="fi-FI" dirty="0"/>
          </a:p>
        </p:txBody>
      </p:sp>
      <p:sp>
        <p:nvSpPr>
          <p:cNvPr id="6" name="Dian numeron paikkamerkki 5"/>
          <p:cNvSpPr>
            <a:spLocks noGrp="1"/>
          </p:cNvSpPr>
          <p:nvPr>
            <p:ph type="sldNum" sz="quarter" idx="12"/>
          </p:nvPr>
        </p:nvSpPr>
        <p:spPr>
          <a:xfrm>
            <a:off x="8610600" y="6134685"/>
            <a:ext cx="2743200" cy="365125"/>
          </a:xfrm>
          <a:prstGeom prst="rect">
            <a:avLst/>
          </a:prstGeom>
        </p:spPr>
        <p:txBody>
          <a:bodyPr/>
          <a:lstStyle>
            <a:lvl1pPr algn="r">
              <a:defRPr sz="1000">
                <a:solidFill>
                  <a:srgbClr val="009ADA"/>
                </a:solidFill>
              </a:defRPr>
            </a:lvl1pPr>
          </a:lstStyle>
          <a:p>
            <a:fld id="{F868F2B5-06E2-854C-AD6E-BBA8288DBE7A}" type="slidenum">
              <a:rPr lang="fi-FI" smtClean="0"/>
              <a:pPr/>
              <a:t>‹#›</a:t>
            </a:fld>
            <a:endParaRPr lang="fi-FI" dirty="0"/>
          </a:p>
        </p:txBody>
      </p:sp>
    </p:spTree>
    <p:extLst>
      <p:ext uri="{BB962C8B-B14F-4D97-AF65-F5344CB8AC3E}">
        <p14:creationId xmlns:p14="http://schemas.microsoft.com/office/powerpoint/2010/main" val="368852705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Sisältödia 1 vaalean vihreä">
    <p:spTree>
      <p:nvGrpSpPr>
        <p:cNvPr id="1" name=""/>
        <p:cNvGrpSpPr/>
        <p:nvPr/>
      </p:nvGrpSpPr>
      <p:grpSpPr>
        <a:xfrm>
          <a:off x="0" y="0"/>
          <a:ext cx="0" cy="0"/>
          <a:chOff x="0" y="0"/>
          <a:chExt cx="0" cy="0"/>
        </a:xfrm>
      </p:grpSpPr>
      <p:sp>
        <p:nvSpPr>
          <p:cNvPr id="2" name="Otsikko 1"/>
          <p:cNvSpPr>
            <a:spLocks noGrp="1"/>
          </p:cNvSpPr>
          <p:nvPr>
            <p:ph type="title"/>
          </p:nvPr>
        </p:nvSpPr>
        <p:spPr>
          <a:xfrm>
            <a:off x="838200" y="1285994"/>
            <a:ext cx="10515600" cy="918527"/>
          </a:xfrm>
          <a:prstGeom prst="rect">
            <a:avLst/>
          </a:prstGeom>
        </p:spPr>
        <p:txBody>
          <a:bodyPr>
            <a:normAutofit/>
          </a:bodyPr>
          <a:lstStyle>
            <a:lvl1pPr>
              <a:defRPr sz="3300" b="0">
                <a:solidFill>
                  <a:srgbClr val="009ADA"/>
                </a:solidFill>
                <a:latin typeface="+mj-lt"/>
              </a:defRPr>
            </a:lvl1pPr>
          </a:lstStyle>
          <a:p>
            <a:r>
              <a:rPr lang="fi-FI" smtClean="0"/>
              <a:t>Muokkaa perustyyl. napsautt.</a:t>
            </a:r>
            <a:endParaRPr lang="fi-FI" dirty="0"/>
          </a:p>
        </p:txBody>
      </p:sp>
      <p:sp>
        <p:nvSpPr>
          <p:cNvPr id="3" name="Sisällön paikkamerkki 2"/>
          <p:cNvSpPr>
            <a:spLocks noGrp="1"/>
          </p:cNvSpPr>
          <p:nvPr>
            <p:ph idx="1"/>
          </p:nvPr>
        </p:nvSpPr>
        <p:spPr>
          <a:xfrm>
            <a:off x="838200" y="2204512"/>
            <a:ext cx="10515600" cy="3581147"/>
          </a:xfrm>
          <a:prstGeom prst="rect">
            <a:avLst/>
          </a:prstGeom>
        </p:spPr>
        <p:txBody>
          <a:bodyPr/>
          <a:lstStyle>
            <a:lvl1pPr>
              <a:buClr>
                <a:srgbClr val="7AB800"/>
              </a:buClr>
              <a:defRPr>
                <a:latin typeface="+mj-lt"/>
              </a:defRPr>
            </a:lvl1pPr>
            <a:lvl2pPr>
              <a:buClr>
                <a:srgbClr val="7AB800"/>
              </a:buClr>
              <a:defRPr>
                <a:latin typeface="+mj-lt"/>
              </a:defRPr>
            </a:lvl2pPr>
            <a:lvl3pPr>
              <a:buClr>
                <a:srgbClr val="7AB800"/>
              </a:buClr>
              <a:defRPr>
                <a:latin typeface="+mj-lt"/>
              </a:defRPr>
            </a:lvl3pPr>
            <a:lvl4pPr>
              <a:buClr>
                <a:srgbClr val="7AB800"/>
              </a:buClr>
              <a:defRPr>
                <a:latin typeface="+mj-lt"/>
              </a:defRPr>
            </a:lvl4pPr>
            <a:lvl5pPr>
              <a:buClr>
                <a:srgbClr val="7AB800"/>
              </a:buClr>
              <a:defRPr>
                <a:latin typeface="+mj-lt"/>
              </a:defRPr>
            </a:lvl5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a:xfrm>
            <a:off x="838200" y="6134685"/>
            <a:ext cx="2743200" cy="365125"/>
          </a:xfrm>
          <a:prstGeom prst="rect">
            <a:avLst/>
          </a:prstGeom>
        </p:spPr>
        <p:txBody>
          <a:bodyPr/>
          <a:lstStyle>
            <a:lvl1pPr>
              <a:defRPr sz="1000">
                <a:solidFill>
                  <a:srgbClr val="009ADA"/>
                </a:solidFill>
              </a:defRPr>
            </a:lvl1pPr>
          </a:lstStyle>
          <a:p>
            <a:fld id="{05351A33-5DB7-B347-8868-9FCD2E732194}" type="datetime1">
              <a:rPr lang="fi-FI" smtClean="0"/>
              <a:pPr/>
              <a:t>10.3.2020</a:t>
            </a:fld>
            <a:endParaRPr lang="fi-FI" dirty="0"/>
          </a:p>
        </p:txBody>
      </p:sp>
      <p:sp>
        <p:nvSpPr>
          <p:cNvPr id="5" name="Alatunnisteen paikkamerkki 4"/>
          <p:cNvSpPr>
            <a:spLocks noGrp="1"/>
          </p:cNvSpPr>
          <p:nvPr>
            <p:ph type="ftr" sz="quarter" idx="11"/>
          </p:nvPr>
        </p:nvSpPr>
        <p:spPr>
          <a:xfrm>
            <a:off x="4038600" y="6134685"/>
            <a:ext cx="4114800" cy="365125"/>
          </a:xfrm>
          <a:prstGeom prst="rect">
            <a:avLst/>
          </a:prstGeom>
        </p:spPr>
        <p:txBody>
          <a:bodyPr/>
          <a:lstStyle>
            <a:lvl1pPr algn="ctr">
              <a:defRPr sz="1000">
                <a:solidFill>
                  <a:srgbClr val="009ADA"/>
                </a:solidFill>
              </a:defRPr>
            </a:lvl1pPr>
          </a:lstStyle>
          <a:p>
            <a:r>
              <a:rPr lang="fi-FI" smtClean="0"/>
              <a:t>Alatunniste tähän</a:t>
            </a:r>
            <a:endParaRPr lang="fi-FI" dirty="0"/>
          </a:p>
        </p:txBody>
      </p:sp>
      <p:sp>
        <p:nvSpPr>
          <p:cNvPr id="6" name="Dian numeron paikkamerkki 5"/>
          <p:cNvSpPr>
            <a:spLocks noGrp="1"/>
          </p:cNvSpPr>
          <p:nvPr>
            <p:ph type="sldNum" sz="quarter" idx="12"/>
          </p:nvPr>
        </p:nvSpPr>
        <p:spPr>
          <a:xfrm>
            <a:off x="8610600" y="6134685"/>
            <a:ext cx="2743200" cy="365125"/>
          </a:xfrm>
          <a:prstGeom prst="rect">
            <a:avLst/>
          </a:prstGeom>
        </p:spPr>
        <p:txBody>
          <a:bodyPr/>
          <a:lstStyle>
            <a:lvl1pPr>
              <a:defRPr sz="1000">
                <a:solidFill>
                  <a:srgbClr val="009ADA"/>
                </a:solidFill>
              </a:defRPr>
            </a:lvl1pPr>
          </a:lstStyle>
          <a:p>
            <a:pPr algn="r"/>
            <a:fld id="{F868F2B5-06E2-854C-AD6E-BBA8288DBE7A}" type="slidenum">
              <a:rPr lang="fi-FI" smtClean="0"/>
              <a:pPr algn="r"/>
              <a:t>‹#›</a:t>
            </a:fld>
            <a:endParaRPr lang="fi-FI" dirty="0"/>
          </a:p>
        </p:txBody>
      </p:sp>
    </p:spTree>
    <p:extLst>
      <p:ext uri="{BB962C8B-B14F-4D97-AF65-F5344CB8AC3E}">
        <p14:creationId xmlns:p14="http://schemas.microsoft.com/office/powerpoint/2010/main" val="190729662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isältödia 2">
    <p:spTree>
      <p:nvGrpSpPr>
        <p:cNvPr id="1" name=""/>
        <p:cNvGrpSpPr/>
        <p:nvPr/>
      </p:nvGrpSpPr>
      <p:grpSpPr>
        <a:xfrm>
          <a:off x="0" y="0"/>
          <a:ext cx="0" cy="0"/>
          <a:chOff x="0" y="0"/>
          <a:chExt cx="0" cy="0"/>
        </a:xfrm>
      </p:grpSpPr>
      <p:sp>
        <p:nvSpPr>
          <p:cNvPr id="2" name="Otsikko 1"/>
          <p:cNvSpPr>
            <a:spLocks noGrp="1"/>
          </p:cNvSpPr>
          <p:nvPr>
            <p:ph type="title"/>
          </p:nvPr>
        </p:nvSpPr>
        <p:spPr>
          <a:xfrm>
            <a:off x="2559681" y="1285994"/>
            <a:ext cx="7225836" cy="918527"/>
          </a:xfrm>
          <a:prstGeom prst="rect">
            <a:avLst/>
          </a:prstGeom>
        </p:spPr>
        <p:txBody>
          <a:bodyPr>
            <a:normAutofit/>
          </a:bodyPr>
          <a:lstStyle>
            <a:lvl1pPr>
              <a:defRPr sz="3300" b="0">
                <a:solidFill>
                  <a:srgbClr val="009ADA"/>
                </a:solidFill>
                <a:latin typeface="+mj-lt"/>
              </a:defRPr>
            </a:lvl1pPr>
          </a:lstStyle>
          <a:p>
            <a:r>
              <a:rPr lang="fi-FI" smtClean="0"/>
              <a:t>Muokkaa perustyyl. napsautt.</a:t>
            </a:r>
            <a:endParaRPr lang="fi-FI" dirty="0"/>
          </a:p>
        </p:txBody>
      </p:sp>
      <p:sp>
        <p:nvSpPr>
          <p:cNvPr id="3" name="Sisällön paikkamerkki 2"/>
          <p:cNvSpPr>
            <a:spLocks noGrp="1"/>
          </p:cNvSpPr>
          <p:nvPr>
            <p:ph idx="1"/>
          </p:nvPr>
        </p:nvSpPr>
        <p:spPr>
          <a:xfrm>
            <a:off x="2559681" y="2204512"/>
            <a:ext cx="7225836" cy="3581147"/>
          </a:xfrm>
          <a:prstGeom prst="rect">
            <a:avLst/>
          </a:prstGeom>
        </p:spPr>
        <p:txBody>
          <a:bodyPr/>
          <a:lstStyle>
            <a:lvl1pPr>
              <a:buClr>
                <a:srgbClr val="009ADA"/>
              </a:buClr>
              <a:defRPr>
                <a:latin typeface="+mj-lt"/>
              </a:defRPr>
            </a:lvl1pPr>
            <a:lvl2pPr>
              <a:buClr>
                <a:srgbClr val="009ADA"/>
              </a:buClr>
              <a:defRPr>
                <a:latin typeface="+mj-lt"/>
              </a:defRPr>
            </a:lvl2pPr>
            <a:lvl3pPr>
              <a:buClr>
                <a:srgbClr val="009ADA"/>
              </a:buClr>
              <a:defRPr>
                <a:latin typeface="+mj-lt"/>
              </a:defRPr>
            </a:lvl3pPr>
            <a:lvl4pPr>
              <a:buClr>
                <a:srgbClr val="009ADA"/>
              </a:buClr>
              <a:defRPr>
                <a:latin typeface="+mj-lt"/>
              </a:defRPr>
            </a:lvl4pPr>
            <a:lvl5pPr>
              <a:buClr>
                <a:srgbClr val="009ADA"/>
              </a:buClr>
              <a:defRPr>
                <a:latin typeface="+mj-lt"/>
              </a:defRPr>
            </a:lvl5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a:xfrm>
            <a:off x="838200" y="6134685"/>
            <a:ext cx="2743200" cy="365125"/>
          </a:xfrm>
          <a:prstGeom prst="rect">
            <a:avLst/>
          </a:prstGeom>
        </p:spPr>
        <p:txBody>
          <a:bodyPr/>
          <a:lstStyle>
            <a:lvl1pPr>
              <a:defRPr sz="1000">
                <a:solidFill>
                  <a:srgbClr val="009ADA"/>
                </a:solidFill>
              </a:defRPr>
            </a:lvl1pPr>
          </a:lstStyle>
          <a:p>
            <a:fld id="{707AFFA8-A73B-1349-B528-B37AD56DD818}" type="datetime1">
              <a:rPr lang="fi-FI" smtClean="0"/>
              <a:pPr/>
              <a:t>10.3.2020</a:t>
            </a:fld>
            <a:endParaRPr lang="fi-FI" dirty="0"/>
          </a:p>
        </p:txBody>
      </p:sp>
      <p:sp>
        <p:nvSpPr>
          <p:cNvPr id="5" name="Alatunnisteen paikkamerkki 4"/>
          <p:cNvSpPr>
            <a:spLocks noGrp="1"/>
          </p:cNvSpPr>
          <p:nvPr>
            <p:ph type="ftr" sz="quarter" idx="11"/>
          </p:nvPr>
        </p:nvSpPr>
        <p:spPr>
          <a:xfrm>
            <a:off x="4038600" y="6134685"/>
            <a:ext cx="4114800" cy="365125"/>
          </a:xfrm>
          <a:prstGeom prst="rect">
            <a:avLst/>
          </a:prstGeom>
        </p:spPr>
        <p:txBody>
          <a:bodyPr/>
          <a:lstStyle>
            <a:lvl1pPr algn="ctr">
              <a:defRPr sz="1000">
                <a:solidFill>
                  <a:srgbClr val="009ADA"/>
                </a:solidFill>
              </a:defRPr>
            </a:lvl1pPr>
          </a:lstStyle>
          <a:p>
            <a:r>
              <a:rPr lang="fi-FI" smtClean="0"/>
              <a:t>Alatunniste tähän</a:t>
            </a:r>
            <a:endParaRPr lang="fi-FI" dirty="0"/>
          </a:p>
        </p:txBody>
      </p:sp>
      <p:sp>
        <p:nvSpPr>
          <p:cNvPr id="6" name="Dian numeron paikkamerkki 5"/>
          <p:cNvSpPr>
            <a:spLocks noGrp="1"/>
          </p:cNvSpPr>
          <p:nvPr>
            <p:ph type="sldNum" sz="quarter" idx="12"/>
          </p:nvPr>
        </p:nvSpPr>
        <p:spPr>
          <a:xfrm>
            <a:off x="8610600" y="6134685"/>
            <a:ext cx="2743200" cy="365125"/>
          </a:xfrm>
          <a:prstGeom prst="rect">
            <a:avLst/>
          </a:prstGeom>
        </p:spPr>
        <p:txBody>
          <a:bodyPr/>
          <a:lstStyle>
            <a:lvl1pPr>
              <a:defRPr sz="1000">
                <a:solidFill>
                  <a:srgbClr val="009ADA"/>
                </a:solidFill>
              </a:defRPr>
            </a:lvl1pPr>
          </a:lstStyle>
          <a:p>
            <a:pPr algn="r"/>
            <a:fld id="{F868F2B5-06E2-854C-AD6E-BBA8288DBE7A}" type="slidenum">
              <a:rPr lang="fi-FI" smtClean="0"/>
              <a:pPr algn="r"/>
              <a:t>‹#›</a:t>
            </a:fld>
            <a:endParaRPr lang="fi-FI" dirty="0"/>
          </a:p>
        </p:txBody>
      </p:sp>
    </p:spTree>
    <p:extLst>
      <p:ext uri="{BB962C8B-B14F-4D97-AF65-F5344CB8AC3E}">
        <p14:creationId xmlns:p14="http://schemas.microsoft.com/office/powerpoint/2010/main" val="114495811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isältödia 3">
    <p:spTree>
      <p:nvGrpSpPr>
        <p:cNvPr id="1" name=""/>
        <p:cNvGrpSpPr/>
        <p:nvPr/>
      </p:nvGrpSpPr>
      <p:grpSpPr>
        <a:xfrm>
          <a:off x="0" y="0"/>
          <a:ext cx="0" cy="0"/>
          <a:chOff x="0" y="0"/>
          <a:chExt cx="0" cy="0"/>
        </a:xfrm>
      </p:grpSpPr>
      <p:sp>
        <p:nvSpPr>
          <p:cNvPr id="3" name="Sisällön paikkamerkki 2"/>
          <p:cNvSpPr>
            <a:spLocks noGrp="1"/>
          </p:cNvSpPr>
          <p:nvPr>
            <p:ph sz="half" idx="1"/>
          </p:nvPr>
        </p:nvSpPr>
        <p:spPr>
          <a:xfrm>
            <a:off x="838200" y="2204512"/>
            <a:ext cx="5181600" cy="3581147"/>
          </a:xfrm>
          <a:prstGeom prst="rect">
            <a:avLst/>
          </a:prstGeom>
        </p:spPr>
        <p:txBody>
          <a:bodyPr/>
          <a:lstStyle>
            <a:lvl1pPr>
              <a:buClr>
                <a:srgbClr val="009ADA"/>
              </a:buClr>
              <a:defRPr>
                <a:latin typeface="+mj-lt"/>
              </a:defRPr>
            </a:lvl1pPr>
            <a:lvl2pPr>
              <a:buClr>
                <a:srgbClr val="009ADA"/>
              </a:buClr>
              <a:defRPr>
                <a:latin typeface="+mj-lt"/>
              </a:defRPr>
            </a:lvl2pPr>
            <a:lvl3pPr>
              <a:buClr>
                <a:srgbClr val="009ADA"/>
              </a:buClr>
              <a:defRPr>
                <a:latin typeface="+mj-lt"/>
              </a:defRPr>
            </a:lvl3pPr>
            <a:lvl4pPr>
              <a:buClr>
                <a:srgbClr val="009ADA"/>
              </a:buClr>
              <a:defRPr>
                <a:latin typeface="+mj-lt"/>
              </a:defRPr>
            </a:lvl4pPr>
            <a:lvl5pPr>
              <a:buClr>
                <a:srgbClr val="009ADA"/>
              </a:buClr>
              <a:defRPr>
                <a:latin typeface="+mj-lt"/>
              </a:defRPr>
            </a:lvl5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Sisällön paikkamerkki 3"/>
          <p:cNvSpPr>
            <a:spLocks noGrp="1"/>
          </p:cNvSpPr>
          <p:nvPr>
            <p:ph sz="half" idx="2"/>
          </p:nvPr>
        </p:nvSpPr>
        <p:spPr>
          <a:xfrm>
            <a:off x="6172200" y="2204512"/>
            <a:ext cx="5181600" cy="3581147"/>
          </a:xfrm>
          <a:prstGeom prst="rect">
            <a:avLst/>
          </a:prstGeom>
        </p:spPr>
        <p:txBody>
          <a:bodyPr/>
          <a:lstStyle>
            <a:lvl1pPr>
              <a:buClr>
                <a:srgbClr val="009ADA"/>
              </a:buClr>
              <a:defRPr>
                <a:latin typeface="+mj-lt"/>
              </a:defRPr>
            </a:lvl1pPr>
            <a:lvl2pPr>
              <a:buClr>
                <a:srgbClr val="009ADA"/>
              </a:buClr>
              <a:defRPr>
                <a:latin typeface="+mj-lt"/>
              </a:defRPr>
            </a:lvl2pPr>
            <a:lvl3pPr>
              <a:buClr>
                <a:srgbClr val="009ADA"/>
              </a:buClr>
              <a:defRPr>
                <a:latin typeface="+mj-lt"/>
              </a:defRPr>
            </a:lvl3pPr>
            <a:lvl4pPr>
              <a:buClr>
                <a:srgbClr val="009ADA"/>
              </a:buClr>
              <a:defRPr>
                <a:latin typeface="+mj-lt"/>
              </a:defRPr>
            </a:lvl4pPr>
            <a:lvl5pPr>
              <a:buClr>
                <a:srgbClr val="009ADA"/>
              </a:buClr>
              <a:defRPr>
                <a:latin typeface="+mj-lt"/>
              </a:defRPr>
            </a:lvl5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Otsikko 1"/>
          <p:cNvSpPr>
            <a:spLocks noGrp="1"/>
          </p:cNvSpPr>
          <p:nvPr>
            <p:ph type="title"/>
          </p:nvPr>
        </p:nvSpPr>
        <p:spPr>
          <a:xfrm>
            <a:off x="838200" y="1285994"/>
            <a:ext cx="10515600" cy="918527"/>
          </a:xfrm>
          <a:prstGeom prst="rect">
            <a:avLst/>
          </a:prstGeom>
        </p:spPr>
        <p:txBody>
          <a:bodyPr>
            <a:normAutofit/>
          </a:bodyPr>
          <a:lstStyle>
            <a:lvl1pPr>
              <a:defRPr sz="3300" b="0">
                <a:solidFill>
                  <a:srgbClr val="009ADA"/>
                </a:solidFill>
                <a:latin typeface="+mj-lt"/>
              </a:defRPr>
            </a:lvl1pPr>
          </a:lstStyle>
          <a:p>
            <a:r>
              <a:rPr lang="fi-FI" smtClean="0"/>
              <a:t>Muokkaa perustyyl. napsautt.</a:t>
            </a:r>
            <a:endParaRPr lang="fi-FI" dirty="0"/>
          </a:p>
        </p:txBody>
      </p:sp>
      <p:sp>
        <p:nvSpPr>
          <p:cNvPr id="10" name="Päivämäärän paikkamerkki 3"/>
          <p:cNvSpPr>
            <a:spLocks noGrp="1"/>
          </p:cNvSpPr>
          <p:nvPr>
            <p:ph type="dt" sz="half" idx="10"/>
          </p:nvPr>
        </p:nvSpPr>
        <p:spPr>
          <a:xfrm>
            <a:off x="838200" y="6134685"/>
            <a:ext cx="2743200" cy="365125"/>
          </a:xfrm>
          <a:prstGeom prst="rect">
            <a:avLst/>
          </a:prstGeom>
        </p:spPr>
        <p:txBody>
          <a:bodyPr/>
          <a:lstStyle>
            <a:lvl1pPr>
              <a:defRPr sz="1000">
                <a:solidFill>
                  <a:srgbClr val="009ADA"/>
                </a:solidFill>
              </a:defRPr>
            </a:lvl1pPr>
          </a:lstStyle>
          <a:p>
            <a:fld id="{C2971E0C-15EE-4A40-8E2E-25F20AC01B48}" type="datetime1">
              <a:rPr lang="fi-FI" smtClean="0"/>
              <a:pPr/>
              <a:t>10.3.2020</a:t>
            </a:fld>
            <a:endParaRPr lang="fi-FI" dirty="0"/>
          </a:p>
        </p:txBody>
      </p:sp>
      <p:sp>
        <p:nvSpPr>
          <p:cNvPr id="11" name="Alatunnisteen paikkamerkki 4"/>
          <p:cNvSpPr>
            <a:spLocks noGrp="1"/>
          </p:cNvSpPr>
          <p:nvPr>
            <p:ph type="ftr" sz="quarter" idx="11"/>
          </p:nvPr>
        </p:nvSpPr>
        <p:spPr>
          <a:xfrm>
            <a:off x="4038600" y="6134685"/>
            <a:ext cx="4114800" cy="365125"/>
          </a:xfrm>
          <a:prstGeom prst="rect">
            <a:avLst/>
          </a:prstGeom>
        </p:spPr>
        <p:txBody>
          <a:bodyPr/>
          <a:lstStyle>
            <a:lvl1pPr algn="ctr">
              <a:defRPr sz="1000">
                <a:solidFill>
                  <a:srgbClr val="009ADA"/>
                </a:solidFill>
              </a:defRPr>
            </a:lvl1pPr>
          </a:lstStyle>
          <a:p>
            <a:r>
              <a:rPr lang="fi-FI" smtClean="0"/>
              <a:t>Alatunniste tähän</a:t>
            </a:r>
            <a:endParaRPr lang="fi-FI" dirty="0"/>
          </a:p>
        </p:txBody>
      </p:sp>
      <p:sp>
        <p:nvSpPr>
          <p:cNvPr id="12" name="Dian numeron paikkamerkki 5"/>
          <p:cNvSpPr>
            <a:spLocks noGrp="1"/>
          </p:cNvSpPr>
          <p:nvPr>
            <p:ph type="sldNum" sz="quarter" idx="12"/>
          </p:nvPr>
        </p:nvSpPr>
        <p:spPr>
          <a:xfrm>
            <a:off x="8610600" y="6134685"/>
            <a:ext cx="2743200" cy="365125"/>
          </a:xfrm>
          <a:prstGeom prst="rect">
            <a:avLst/>
          </a:prstGeom>
        </p:spPr>
        <p:txBody>
          <a:bodyPr/>
          <a:lstStyle>
            <a:lvl1pPr>
              <a:defRPr sz="1000">
                <a:solidFill>
                  <a:srgbClr val="009ADA"/>
                </a:solidFill>
              </a:defRPr>
            </a:lvl1pPr>
          </a:lstStyle>
          <a:p>
            <a:pPr algn="r"/>
            <a:fld id="{F868F2B5-06E2-854C-AD6E-BBA8288DBE7A}" type="slidenum">
              <a:rPr lang="fi-FI" smtClean="0"/>
              <a:pPr algn="r"/>
              <a:t>‹#›</a:t>
            </a:fld>
            <a:endParaRPr lang="fi-FI" dirty="0"/>
          </a:p>
        </p:txBody>
      </p:sp>
    </p:spTree>
    <p:extLst>
      <p:ext uri="{BB962C8B-B14F-4D97-AF65-F5344CB8AC3E}">
        <p14:creationId xmlns:p14="http://schemas.microsoft.com/office/powerpoint/2010/main" val="231239275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914400" y="2130426"/>
            <a:ext cx="103632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116CBF36-1B97-4146-AE7E-7397C11B6FCB}" type="datetimeFigureOut">
              <a:rPr lang="fi-FI" smtClean="0"/>
              <a:t>10.3.2020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232DC70-FA62-4B8A-A454-C79F2E41F559}" type="slidenum">
              <a:rPr lang="fi-FI" smtClean="0"/>
              <a:t>‹#›</a:t>
            </a:fld>
            <a:endParaRPr lang="fi-FI"/>
          </a:p>
        </p:txBody>
      </p:sp>
    </p:spTree>
    <p:extLst>
      <p:ext uri="{BB962C8B-B14F-4D97-AF65-F5344CB8AC3E}">
        <p14:creationId xmlns:p14="http://schemas.microsoft.com/office/powerpoint/2010/main" val="428605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5B8DF47A-7C3F-4FA4-8101-80E75F59D310}" type="datetimeFigureOut">
              <a:rPr lang="fi-FI" smtClean="0"/>
              <a:t>10.3.2020</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1F49BB8A-AD83-45BC-A0D9-B207B7EC1988}" type="slidenum">
              <a:rPr lang="fi-FI" smtClean="0"/>
              <a:t>‹#›</a:t>
            </a:fld>
            <a:endParaRPr lang="fi-FI"/>
          </a:p>
        </p:txBody>
      </p:sp>
    </p:spTree>
    <p:extLst>
      <p:ext uri="{BB962C8B-B14F-4D97-AF65-F5344CB8AC3E}">
        <p14:creationId xmlns:p14="http://schemas.microsoft.com/office/powerpoint/2010/main" val="3760526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2814FDB6-2949-4B53-A72A-90791AB73FE0}" type="datetimeFigureOut">
              <a:rPr lang="fi-FI" smtClean="0"/>
              <a:t>10.3.2020</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A0F44D4-259E-4091-80B3-C3E51288E17F}" type="slidenum">
              <a:rPr lang="fi-FI" smtClean="0"/>
              <a:t>‹#›</a:t>
            </a:fld>
            <a:endParaRPr lang="fi-FI"/>
          </a:p>
        </p:txBody>
      </p:sp>
    </p:spTree>
    <p:extLst>
      <p:ext uri="{BB962C8B-B14F-4D97-AF65-F5344CB8AC3E}">
        <p14:creationId xmlns:p14="http://schemas.microsoft.com/office/powerpoint/2010/main" val="7950762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akakansi 1">
    <p:spTree>
      <p:nvGrpSpPr>
        <p:cNvPr id="1" name=""/>
        <p:cNvGrpSpPr/>
        <p:nvPr/>
      </p:nvGrpSpPr>
      <p:grpSpPr>
        <a:xfrm>
          <a:off x="0" y="0"/>
          <a:ext cx="0" cy="0"/>
          <a:chOff x="0" y="0"/>
          <a:chExt cx="0" cy="0"/>
        </a:xfrm>
      </p:grpSpPr>
      <p:sp>
        <p:nvSpPr>
          <p:cNvPr id="3" name="Otsikko 1"/>
          <p:cNvSpPr>
            <a:spLocks noGrp="1"/>
          </p:cNvSpPr>
          <p:nvPr>
            <p:ph type="title"/>
          </p:nvPr>
        </p:nvSpPr>
        <p:spPr>
          <a:xfrm>
            <a:off x="2209800" y="2887210"/>
            <a:ext cx="7772400" cy="1325563"/>
          </a:xfrm>
          <a:noFill/>
          <a:ln>
            <a:noFill/>
          </a:ln>
        </p:spPr>
        <p:txBody>
          <a:bodyPr/>
          <a:lstStyle>
            <a:lvl1pPr algn="ctr">
              <a:defRPr b="0">
                <a:solidFill>
                  <a:srgbClr val="009ADA"/>
                </a:solidFill>
                <a:latin typeface="+mj-lt"/>
              </a:defRPr>
            </a:lvl1pPr>
          </a:lstStyle>
          <a:p>
            <a:r>
              <a:rPr lang="fi-FI" smtClean="0"/>
              <a:t>Muokkaa perustyyl. napsautt.</a:t>
            </a:r>
            <a:endParaRPr lang="fi-FI" dirty="0"/>
          </a:p>
        </p:txBody>
      </p:sp>
    </p:spTree>
    <p:extLst>
      <p:ext uri="{BB962C8B-B14F-4D97-AF65-F5344CB8AC3E}">
        <p14:creationId xmlns:p14="http://schemas.microsoft.com/office/powerpoint/2010/main" val="100835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Kansidia 1">
    <p:spTree>
      <p:nvGrpSpPr>
        <p:cNvPr id="1" name=""/>
        <p:cNvGrpSpPr/>
        <p:nvPr/>
      </p:nvGrpSpPr>
      <p:grpSpPr>
        <a:xfrm>
          <a:off x="0" y="0"/>
          <a:ext cx="0" cy="0"/>
          <a:chOff x="0" y="0"/>
          <a:chExt cx="0" cy="0"/>
        </a:xfrm>
      </p:grpSpPr>
      <p:pic>
        <p:nvPicPr>
          <p:cNvPr id="3" name="Kuva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0666" y="4743972"/>
            <a:ext cx="2910669" cy="1455335"/>
          </a:xfrm>
          <a:prstGeom prst="rect">
            <a:avLst/>
          </a:prstGeom>
        </p:spPr>
      </p:pic>
    </p:spTree>
    <p:extLst>
      <p:ext uri="{BB962C8B-B14F-4D97-AF65-F5344CB8AC3E}">
        <p14:creationId xmlns:p14="http://schemas.microsoft.com/office/powerpoint/2010/main" val="28448216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Kansidia 1">
    <p:spTree>
      <p:nvGrpSpPr>
        <p:cNvPr id="1" name=""/>
        <p:cNvGrpSpPr/>
        <p:nvPr/>
      </p:nvGrpSpPr>
      <p:grpSpPr>
        <a:xfrm>
          <a:off x="0" y="0"/>
          <a:ext cx="0" cy="0"/>
          <a:chOff x="0" y="0"/>
          <a:chExt cx="0" cy="0"/>
        </a:xfrm>
      </p:grpSpPr>
      <p:sp>
        <p:nvSpPr>
          <p:cNvPr id="2" name="Otsikko 1"/>
          <p:cNvSpPr>
            <a:spLocks noGrp="1"/>
          </p:cNvSpPr>
          <p:nvPr>
            <p:ph type="title"/>
          </p:nvPr>
        </p:nvSpPr>
        <p:spPr>
          <a:xfrm>
            <a:off x="2209800" y="2887210"/>
            <a:ext cx="7772400" cy="1325563"/>
          </a:xfrm>
          <a:noFill/>
          <a:ln>
            <a:noFill/>
          </a:ln>
        </p:spPr>
        <p:txBody>
          <a:bodyPr/>
          <a:lstStyle>
            <a:lvl1pPr algn="ctr">
              <a:defRPr b="0">
                <a:solidFill>
                  <a:srgbClr val="009ADA"/>
                </a:solidFill>
                <a:latin typeface="+mj-lt"/>
              </a:defRPr>
            </a:lvl1pPr>
          </a:lstStyle>
          <a:p>
            <a:r>
              <a:rPr lang="fi-FI" smtClean="0"/>
              <a:t>Muokkaa perustyyl. napsautt.</a:t>
            </a:r>
            <a:endParaRPr lang="fi-FI" dirty="0"/>
          </a:p>
        </p:txBody>
      </p:sp>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0666" y="4743972"/>
            <a:ext cx="2910669" cy="1455335"/>
          </a:xfrm>
          <a:prstGeom prst="rect">
            <a:avLst/>
          </a:prstGeom>
        </p:spPr>
      </p:pic>
    </p:spTree>
    <p:extLst>
      <p:ext uri="{BB962C8B-B14F-4D97-AF65-F5344CB8AC3E}">
        <p14:creationId xmlns:p14="http://schemas.microsoft.com/office/powerpoint/2010/main" val="1125058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914400" y="2130426"/>
            <a:ext cx="103632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116CBF36-1B97-4146-AE7E-7397C11B6FCB}" type="datetimeFigureOut">
              <a:rPr lang="fi-FI" smtClean="0"/>
              <a:t>10.3.2020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232DC70-FA62-4B8A-A454-C79F2E41F559}" type="slidenum">
              <a:rPr lang="fi-FI" smtClean="0"/>
              <a:t>‹#›</a:t>
            </a:fld>
            <a:endParaRPr lang="fi-FI"/>
          </a:p>
        </p:txBody>
      </p:sp>
    </p:spTree>
    <p:extLst>
      <p:ext uri="{BB962C8B-B14F-4D97-AF65-F5344CB8AC3E}">
        <p14:creationId xmlns:p14="http://schemas.microsoft.com/office/powerpoint/2010/main" val="3921081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Välidia sininen 1">
    <p:spTree>
      <p:nvGrpSpPr>
        <p:cNvPr id="1" name=""/>
        <p:cNvGrpSpPr/>
        <p:nvPr/>
      </p:nvGrpSpPr>
      <p:grpSpPr>
        <a:xfrm>
          <a:off x="0" y="0"/>
          <a:ext cx="0" cy="0"/>
          <a:chOff x="0" y="0"/>
          <a:chExt cx="0" cy="0"/>
        </a:xfrm>
      </p:grpSpPr>
      <p:sp>
        <p:nvSpPr>
          <p:cNvPr id="2" name="Otsikko 1"/>
          <p:cNvSpPr>
            <a:spLocks noGrp="1"/>
          </p:cNvSpPr>
          <p:nvPr>
            <p:ph type="title"/>
          </p:nvPr>
        </p:nvSpPr>
        <p:spPr>
          <a:xfrm>
            <a:off x="838200" y="1900242"/>
            <a:ext cx="10515600" cy="1325563"/>
          </a:xfrm>
        </p:spPr>
        <p:txBody>
          <a:bodyPr/>
          <a:lstStyle>
            <a:lvl1pPr algn="ctr">
              <a:defRPr b="0">
                <a:solidFill>
                  <a:schemeClr val="bg1"/>
                </a:solidFill>
              </a:defRPr>
            </a:lvl1pPr>
          </a:lstStyle>
          <a:p>
            <a:r>
              <a:rPr lang="fi-FI" smtClean="0"/>
              <a:t>Muokkaa perustyyl. napsautt.</a:t>
            </a:r>
            <a:endParaRPr lang="fi-FI" dirty="0"/>
          </a:p>
        </p:txBody>
      </p:sp>
      <p:sp>
        <p:nvSpPr>
          <p:cNvPr id="6" name="Päivämäärän paikkamerkki 2"/>
          <p:cNvSpPr>
            <a:spLocks noGrp="1"/>
          </p:cNvSpPr>
          <p:nvPr>
            <p:ph type="dt" sz="half" idx="10"/>
          </p:nvPr>
        </p:nvSpPr>
        <p:spPr>
          <a:xfrm>
            <a:off x="838200" y="6356353"/>
            <a:ext cx="2743200" cy="365125"/>
          </a:xfrm>
        </p:spPr>
        <p:txBody>
          <a:bodyPr/>
          <a:lstStyle>
            <a:lvl1pPr>
              <a:defRPr>
                <a:solidFill>
                  <a:schemeClr val="bg1"/>
                </a:solidFill>
              </a:defRPr>
            </a:lvl1pPr>
          </a:lstStyle>
          <a:p>
            <a:fld id="{0EEC5094-7AFE-DE40-A2ED-F51D59526B28}" type="datetime1">
              <a:rPr lang="fi-FI" smtClean="0"/>
              <a:pPr/>
              <a:t>10.3.2020</a:t>
            </a:fld>
            <a:endParaRPr lang="fi-FI" dirty="0"/>
          </a:p>
        </p:txBody>
      </p:sp>
      <p:sp>
        <p:nvSpPr>
          <p:cNvPr id="7" name="Alatunnisteen paikkamerkki 3"/>
          <p:cNvSpPr>
            <a:spLocks noGrp="1"/>
          </p:cNvSpPr>
          <p:nvPr>
            <p:ph type="ftr" sz="quarter" idx="11"/>
          </p:nvPr>
        </p:nvSpPr>
        <p:spPr>
          <a:xfrm>
            <a:off x="4038600" y="6356353"/>
            <a:ext cx="4114800" cy="365125"/>
          </a:xfrm>
        </p:spPr>
        <p:txBody>
          <a:bodyPr/>
          <a:lstStyle>
            <a:lvl1pPr>
              <a:defRPr>
                <a:solidFill>
                  <a:schemeClr val="bg1"/>
                </a:solidFill>
              </a:defRPr>
            </a:lvl1pPr>
          </a:lstStyle>
          <a:p>
            <a:r>
              <a:rPr lang="fi-FI" smtClean="0"/>
              <a:t>Alatunniste tähän</a:t>
            </a:r>
            <a:endParaRPr lang="fi-FI" dirty="0"/>
          </a:p>
        </p:txBody>
      </p:sp>
      <p:sp>
        <p:nvSpPr>
          <p:cNvPr id="8" name="Dian numeron paikkamerkki 4"/>
          <p:cNvSpPr>
            <a:spLocks noGrp="1"/>
          </p:cNvSpPr>
          <p:nvPr>
            <p:ph type="sldNum" sz="quarter" idx="12"/>
          </p:nvPr>
        </p:nvSpPr>
        <p:spPr>
          <a:xfrm>
            <a:off x="8610600" y="6356353"/>
            <a:ext cx="2743200" cy="365125"/>
          </a:xfrm>
        </p:spPr>
        <p:txBody>
          <a:bodyPr/>
          <a:lstStyle>
            <a:lvl1pPr>
              <a:defRPr>
                <a:solidFill>
                  <a:schemeClr val="bg1"/>
                </a:solidFill>
              </a:defRPr>
            </a:lvl1pPr>
          </a:lstStyle>
          <a:p>
            <a:fld id="{B06D3B74-4E45-684B-B606-A3382C26C283}" type="slidenum">
              <a:rPr lang="fi-FI" smtClean="0"/>
              <a:pPr/>
              <a:t>‹#›</a:t>
            </a:fld>
            <a:endParaRPr lang="fi-FI" dirty="0"/>
          </a:p>
        </p:txBody>
      </p:sp>
    </p:spTree>
    <p:extLst>
      <p:ext uri="{BB962C8B-B14F-4D97-AF65-F5344CB8AC3E}">
        <p14:creationId xmlns:p14="http://schemas.microsoft.com/office/powerpoint/2010/main" val="3516753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älidia oranssi 1">
    <p:spTree>
      <p:nvGrpSpPr>
        <p:cNvPr id="1" name=""/>
        <p:cNvGrpSpPr/>
        <p:nvPr/>
      </p:nvGrpSpPr>
      <p:grpSpPr>
        <a:xfrm>
          <a:off x="0" y="0"/>
          <a:ext cx="0" cy="0"/>
          <a:chOff x="0" y="0"/>
          <a:chExt cx="0" cy="0"/>
        </a:xfrm>
      </p:grpSpPr>
      <p:sp>
        <p:nvSpPr>
          <p:cNvPr id="2" name="Otsikko 1"/>
          <p:cNvSpPr>
            <a:spLocks noGrp="1"/>
          </p:cNvSpPr>
          <p:nvPr>
            <p:ph type="title"/>
          </p:nvPr>
        </p:nvSpPr>
        <p:spPr>
          <a:xfrm>
            <a:off x="838200" y="1900242"/>
            <a:ext cx="10515600" cy="1325563"/>
          </a:xfrm>
        </p:spPr>
        <p:txBody>
          <a:bodyPr/>
          <a:lstStyle>
            <a:lvl1pPr algn="ctr">
              <a:defRPr b="1">
                <a:solidFill>
                  <a:schemeClr val="bg1"/>
                </a:solidFill>
              </a:defRPr>
            </a:lvl1pPr>
          </a:lstStyle>
          <a:p>
            <a:r>
              <a:rPr lang="fi-FI" smtClean="0"/>
              <a:t>Muokkaa perustyyl. napsautt.</a:t>
            </a:r>
            <a:endParaRPr lang="fi-FI" dirty="0"/>
          </a:p>
        </p:txBody>
      </p:sp>
      <p:sp>
        <p:nvSpPr>
          <p:cNvPr id="6" name="Päivämäärän paikkamerkki 2"/>
          <p:cNvSpPr>
            <a:spLocks noGrp="1"/>
          </p:cNvSpPr>
          <p:nvPr>
            <p:ph type="dt" sz="half" idx="10"/>
          </p:nvPr>
        </p:nvSpPr>
        <p:spPr>
          <a:xfrm>
            <a:off x="838200" y="6356353"/>
            <a:ext cx="2743200" cy="365125"/>
          </a:xfrm>
        </p:spPr>
        <p:txBody>
          <a:bodyPr/>
          <a:lstStyle>
            <a:lvl1pPr>
              <a:defRPr>
                <a:solidFill>
                  <a:schemeClr val="bg1"/>
                </a:solidFill>
              </a:defRPr>
            </a:lvl1pPr>
          </a:lstStyle>
          <a:p>
            <a:fld id="{E5B833D0-46AA-8347-BAFA-96099D12B766}" type="datetime1">
              <a:rPr lang="fi-FI" smtClean="0"/>
              <a:pPr/>
              <a:t>10.3.2020</a:t>
            </a:fld>
            <a:endParaRPr lang="fi-FI" dirty="0"/>
          </a:p>
        </p:txBody>
      </p:sp>
      <p:sp>
        <p:nvSpPr>
          <p:cNvPr id="7" name="Alatunnisteen paikkamerkki 3"/>
          <p:cNvSpPr>
            <a:spLocks noGrp="1"/>
          </p:cNvSpPr>
          <p:nvPr>
            <p:ph type="ftr" sz="quarter" idx="11"/>
          </p:nvPr>
        </p:nvSpPr>
        <p:spPr>
          <a:xfrm>
            <a:off x="4038600" y="6356353"/>
            <a:ext cx="4114800" cy="365125"/>
          </a:xfrm>
        </p:spPr>
        <p:txBody>
          <a:bodyPr/>
          <a:lstStyle>
            <a:lvl1pPr>
              <a:defRPr>
                <a:solidFill>
                  <a:schemeClr val="bg1"/>
                </a:solidFill>
              </a:defRPr>
            </a:lvl1pPr>
          </a:lstStyle>
          <a:p>
            <a:r>
              <a:rPr lang="fi-FI" smtClean="0"/>
              <a:t>Alatunniste tähän</a:t>
            </a:r>
            <a:endParaRPr lang="fi-FI" dirty="0"/>
          </a:p>
        </p:txBody>
      </p:sp>
      <p:sp>
        <p:nvSpPr>
          <p:cNvPr id="8" name="Dian numeron paikkamerkki 4"/>
          <p:cNvSpPr>
            <a:spLocks noGrp="1"/>
          </p:cNvSpPr>
          <p:nvPr>
            <p:ph type="sldNum" sz="quarter" idx="12"/>
          </p:nvPr>
        </p:nvSpPr>
        <p:spPr>
          <a:xfrm>
            <a:off x="8610600" y="6356353"/>
            <a:ext cx="2743200" cy="365125"/>
          </a:xfrm>
        </p:spPr>
        <p:txBody>
          <a:bodyPr/>
          <a:lstStyle>
            <a:lvl1pPr>
              <a:defRPr>
                <a:solidFill>
                  <a:schemeClr val="bg1"/>
                </a:solidFill>
              </a:defRPr>
            </a:lvl1pPr>
          </a:lstStyle>
          <a:p>
            <a:fld id="{B06D3B74-4E45-684B-B606-A3382C26C283}" type="slidenum">
              <a:rPr lang="fi-FI" smtClean="0"/>
              <a:pPr/>
              <a:t>‹#›</a:t>
            </a:fld>
            <a:endParaRPr lang="fi-FI" dirty="0"/>
          </a:p>
        </p:txBody>
      </p:sp>
    </p:spTree>
    <p:extLst>
      <p:ext uri="{BB962C8B-B14F-4D97-AF65-F5344CB8AC3E}">
        <p14:creationId xmlns:p14="http://schemas.microsoft.com/office/powerpoint/2010/main" val="634121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Välidia vihreä 1">
    <p:spTree>
      <p:nvGrpSpPr>
        <p:cNvPr id="1" name=""/>
        <p:cNvGrpSpPr/>
        <p:nvPr/>
      </p:nvGrpSpPr>
      <p:grpSpPr>
        <a:xfrm>
          <a:off x="0" y="0"/>
          <a:ext cx="0" cy="0"/>
          <a:chOff x="0" y="0"/>
          <a:chExt cx="0" cy="0"/>
        </a:xfrm>
      </p:grpSpPr>
      <p:sp>
        <p:nvSpPr>
          <p:cNvPr id="2" name="Otsikko 1"/>
          <p:cNvSpPr>
            <a:spLocks noGrp="1"/>
          </p:cNvSpPr>
          <p:nvPr>
            <p:ph type="title"/>
          </p:nvPr>
        </p:nvSpPr>
        <p:spPr>
          <a:xfrm>
            <a:off x="838200" y="1900242"/>
            <a:ext cx="10515600" cy="1325563"/>
          </a:xfrm>
        </p:spPr>
        <p:txBody>
          <a:bodyPr/>
          <a:lstStyle>
            <a:lvl1pPr algn="ctr">
              <a:defRPr b="0">
                <a:solidFill>
                  <a:schemeClr val="bg1"/>
                </a:solidFill>
              </a:defRPr>
            </a:lvl1pPr>
          </a:lstStyle>
          <a:p>
            <a:r>
              <a:rPr lang="fi-FI" smtClean="0"/>
              <a:t>Muokkaa perustyyl. napsautt.</a:t>
            </a:r>
            <a:endParaRPr lang="fi-FI" dirty="0"/>
          </a:p>
        </p:txBody>
      </p:sp>
      <p:sp>
        <p:nvSpPr>
          <p:cNvPr id="3" name="Päivämäärän paikkamerkki 2"/>
          <p:cNvSpPr>
            <a:spLocks noGrp="1"/>
          </p:cNvSpPr>
          <p:nvPr>
            <p:ph type="dt" sz="half" idx="10"/>
          </p:nvPr>
        </p:nvSpPr>
        <p:spPr/>
        <p:txBody>
          <a:bodyPr/>
          <a:lstStyle>
            <a:lvl1pPr>
              <a:defRPr>
                <a:solidFill>
                  <a:schemeClr val="bg1"/>
                </a:solidFill>
              </a:defRPr>
            </a:lvl1pPr>
          </a:lstStyle>
          <a:p>
            <a:fld id="{503E4CD7-F1D8-EB4E-9F92-C7368EDDE666}" type="datetime1">
              <a:rPr lang="fi-FI" smtClean="0"/>
              <a:pPr/>
              <a:t>10.3.2020</a:t>
            </a:fld>
            <a:endParaRPr lang="fi-FI" dirty="0"/>
          </a:p>
        </p:txBody>
      </p:sp>
      <p:sp>
        <p:nvSpPr>
          <p:cNvPr id="4" name="Alatunnisteen paikkamerkki 3"/>
          <p:cNvSpPr>
            <a:spLocks noGrp="1"/>
          </p:cNvSpPr>
          <p:nvPr>
            <p:ph type="ftr" sz="quarter" idx="11"/>
          </p:nvPr>
        </p:nvSpPr>
        <p:spPr/>
        <p:txBody>
          <a:bodyPr/>
          <a:lstStyle>
            <a:lvl1pPr>
              <a:defRPr>
                <a:solidFill>
                  <a:schemeClr val="bg1"/>
                </a:solidFill>
              </a:defRPr>
            </a:lvl1pPr>
          </a:lstStyle>
          <a:p>
            <a:r>
              <a:rPr lang="fi-FI" smtClean="0"/>
              <a:t>Alatunniste tähän</a:t>
            </a:r>
            <a:endParaRPr lang="fi-FI" dirty="0"/>
          </a:p>
        </p:txBody>
      </p:sp>
      <p:sp>
        <p:nvSpPr>
          <p:cNvPr id="5" name="Dian numeron paikkamerkki 4"/>
          <p:cNvSpPr>
            <a:spLocks noGrp="1"/>
          </p:cNvSpPr>
          <p:nvPr>
            <p:ph type="sldNum" sz="quarter" idx="12"/>
          </p:nvPr>
        </p:nvSpPr>
        <p:spPr/>
        <p:txBody>
          <a:bodyPr/>
          <a:lstStyle>
            <a:lvl1pPr>
              <a:defRPr>
                <a:solidFill>
                  <a:schemeClr val="bg1"/>
                </a:solidFill>
              </a:defRPr>
            </a:lvl1pPr>
          </a:lstStyle>
          <a:p>
            <a:fld id="{B06D3B74-4E45-684B-B606-A3382C26C283}" type="slidenum">
              <a:rPr lang="fi-FI" smtClean="0"/>
              <a:pPr/>
              <a:t>‹#›</a:t>
            </a:fld>
            <a:endParaRPr lang="fi-FI" dirty="0"/>
          </a:p>
        </p:txBody>
      </p:sp>
    </p:spTree>
    <p:extLst>
      <p:ext uri="{BB962C8B-B14F-4D97-AF65-F5344CB8AC3E}">
        <p14:creationId xmlns:p14="http://schemas.microsoft.com/office/powerpoint/2010/main" val="4208031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Sisältödia 1 sininen">
    <p:spTree>
      <p:nvGrpSpPr>
        <p:cNvPr id="1" name=""/>
        <p:cNvGrpSpPr/>
        <p:nvPr/>
      </p:nvGrpSpPr>
      <p:grpSpPr>
        <a:xfrm>
          <a:off x="0" y="0"/>
          <a:ext cx="0" cy="0"/>
          <a:chOff x="0" y="0"/>
          <a:chExt cx="0" cy="0"/>
        </a:xfrm>
      </p:grpSpPr>
      <p:sp>
        <p:nvSpPr>
          <p:cNvPr id="2" name="Otsikko 1"/>
          <p:cNvSpPr>
            <a:spLocks noGrp="1"/>
          </p:cNvSpPr>
          <p:nvPr>
            <p:ph type="title"/>
          </p:nvPr>
        </p:nvSpPr>
        <p:spPr>
          <a:xfrm>
            <a:off x="838200" y="1285994"/>
            <a:ext cx="10515600" cy="918527"/>
          </a:xfrm>
          <a:prstGeom prst="rect">
            <a:avLst/>
          </a:prstGeom>
        </p:spPr>
        <p:txBody>
          <a:bodyPr>
            <a:normAutofit/>
          </a:bodyPr>
          <a:lstStyle>
            <a:lvl1pPr>
              <a:defRPr sz="3300" b="0">
                <a:solidFill>
                  <a:srgbClr val="009ADA"/>
                </a:solidFill>
                <a:latin typeface="+mj-lt"/>
              </a:defRPr>
            </a:lvl1pPr>
          </a:lstStyle>
          <a:p>
            <a:r>
              <a:rPr lang="fi-FI" smtClean="0"/>
              <a:t>Muokkaa perustyyl. napsautt.</a:t>
            </a:r>
            <a:endParaRPr lang="fi-FI" dirty="0"/>
          </a:p>
        </p:txBody>
      </p:sp>
      <p:sp>
        <p:nvSpPr>
          <p:cNvPr id="3" name="Sisällön paikkamerkki 2"/>
          <p:cNvSpPr>
            <a:spLocks noGrp="1"/>
          </p:cNvSpPr>
          <p:nvPr>
            <p:ph idx="1"/>
          </p:nvPr>
        </p:nvSpPr>
        <p:spPr>
          <a:xfrm>
            <a:off x="838200" y="2204512"/>
            <a:ext cx="10515600" cy="3581147"/>
          </a:xfrm>
          <a:prstGeom prst="rect">
            <a:avLst/>
          </a:prstGeom>
        </p:spPr>
        <p:txBody>
          <a:bodyPr/>
          <a:lstStyle>
            <a:lvl1pPr>
              <a:buClr>
                <a:srgbClr val="009ADA"/>
              </a:buClr>
              <a:defRPr>
                <a:latin typeface="+mj-lt"/>
              </a:defRPr>
            </a:lvl1pPr>
            <a:lvl2pPr>
              <a:buClr>
                <a:srgbClr val="009ADA"/>
              </a:buClr>
              <a:defRPr>
                <a:latin typeface="+mj-lt"/>
              </a:defRPr>
            </a:lvl2pPr>
            <a:lvl3pPr>
              <a:buClr>
                <a:srgbClr val="009ADA"/>
              </a:buClr>
              <a:defRPr>
                <a:latin typeface="+mj-lt"/>
              </a:defRPr>
            </a:lvl3pPr>
            <a:lvl4pPr>
              <a:buClr>
                <a:srgbClr val="009ADA"/>
              </a:buClr>
              <a:defRPr>
                <a:latin typeface="+mj-lt"/>
              </a:defRPr>
            </a:lvl4pPr>
            <a:lvl5pPr>
              <a:buClr>
                <a:srgbClr val="009ADA"/>
              </a:buClr>
              <a:defRPr>
                <a:latin typeface="+mj-lt"/>
              </a:defRPr>
            </a:lvl5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a:xfrm>
            <a:off x="838200" y="6134685"/>
            <a:ext cx="2743200" cy="365125"/>
          </a:xfrm>
          <a:prstGeom prst="rect">
            <a:avLst/>
          </a:prstGeom>
        </p:spPr>
        <p:txBody>
          <a:bodyPr/>
          <a:lstStyle>
            <a:lvl1pPr>
              <a:defRPr sz="1000">
                <a:solidFill>
                  <a:srgbClr val="009ADA"/>
                </a:solidFill>
              </a:defRPr>
            </a:lvl1pPr>
          </a:lstStyle>
          <a:p>
            <a:fld id="{4C522429-C24B-EE44-9381-638AA59F9F95}" type="datetime1">
              <a:rPr lang="fi-FI" smtClean="0"/>
              <a:pPr/>
              <a:t>10.3.2020</a:t>
            </a:fld>
            <a:endParaRPr lang="fi-FI" dirty="0"/>
          </a:p>
        </p:txBody>
      </p:sp>
      <p:sp>
        <p:nvSpPr>
          <p:cNvPr id="5" name="Alatunnisteen paikkamerkki 4"/>
          <p:cNvSpPr>
            <a:spLocks noGrp="1"/>
          </p:cNvSpPr>
          <p:nvPr>
            <p:ph type="ftr" sz="quarter" idx="11"/>
          </p:nvPr>
        </p:nvSpPr>
        <p:spPr>
          <a:xfrm>
            <a:off x="4038600" y="6134685"/>
            <a:ext cx="4114800" cy="365125"/>
          </a:xfrm>
          <a:prstGeom prst="rect">
            <a:avLst/>
          </a:prstGeom>
          <a:ln>
            <a:noFill/>
          </a:ln>
        </p:spPr>
        <p:txBody>
          <a:bodyPr/>
          <a:lstStyle>
            <a:lvl1pPr algn="ctr">
              <a:defRPr sz="1000">
                <a:solidFill>
                  <a:srgbClr val="009ADA"/>
                </a:solidFill>
              </a:defRPr>
            </a:lvl1pPr>
          </a:lstStyle>
          <a:p>
            <a:r>
              <a:rPr lang="fi-FI" smtClean="0"/>
              <a:t>Alatunniste tähän</a:t>
            </a:r>
            <a:endParaRPr lang="fi-FI" dirty="0"/>
          </a:p>
        </p:txBody>
      </p:sp>
      <p:sp>
        <p:nvSpPr>
          <p:cNvPr id="6" name="Dian numeron paikkamerkki 5"/>
          <p:cNvSpPr>
            <a:spLocks noGrp="1"/>
          </p:cNvSpPr>
          <p:nvPr>
            <p:ph type="sldNum" sz="quarter" idx="12"/>
          </p:nvPr>
        </p:nvSpPr>
        <p:spPr>
          <a:xfrm>
            <a:off x="8610600" y="6134685"/>
            <a:ext cx="2743200" cy="365125"/>
          </a:xfrm>
          <a:prstGeom prst="rect">
            <a:avLst/>
          </a:prstGeom>
        </p:spPr>
        <p:txBody>
          <a:bodyPr/>
          <a:lstStyle>
            <a:lvl1pPr algn="r">
              <a:defRPr sz="1000">
                <a:solidFill>
                  <a:srgbClr val="009ADA"/>
                </a:solidFill>
              </a:defRPr>
            </a:lvl1pPr>
          </a:lstStyle>
          <a:p>
            <a:fld id="{F868F2B5-06E2-854C-AD6E-BBA8288DBE7A}" type="slidenum">
              <a:rPr lang="fi-FI" smtClean="0"/>
              <a:pPr/>
              <a:t>‹#›</a:t>
            </a:fld>
            <a:endParaRPr lang="fi-FI" dirty="0"/>
          </a:p>
        </p:txBody>
      </p:sp>
    </p:spTree>
    <p:extLst>
      <p:ext uri="{BB962C8B-B14F-4D97-AF65-F5344CB8AC3E}">
        <p14:creationId xmlns:p14="http://schemas.microsoft.com/office/powerpoint/2010/main" val="13781776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isältödia 1 punainen">
    <p:spTree>
      <p:nvGrpSpPr>
        <p:cNvPr id="1" name=""/>
        <p:cNvGrpSpPr/>
        <p:nvPr/>
      </p:nvGrpSpPr>
      <p:grpSpPr>
        <a:xfrm>
          <a:off x="0" y="0"/>
          <a:ext cx="0" cy="0"/>
          <a:chOff x="0" y="0"/>
          <a:chExt cx="0" cy="0"/>
        </a:xfrm>
      </p:grpSpPr>
      <p:sp>
        <p:nvSpPr>
          <p:cNvPr id="2" name="Otsikko 1"/>
          <p:cNvSpPr>
            <a:spLocks noGrp="1"/>
          </p:cNvSpPr>
          <p:nvPr>
            <p:ph type="title"/>
          </p:nvPr>
        </p:nvSpPr>
        <p:spPr>
          <a:xfrm>
            <a:off x="838200" y="1285994"/>
            <a:ext cx="10515600" cy="918527"/>
          </a:xfrm>
          <a:prstGeom prst="rect">
            <a:avLst/>
          </a:prstGeom>
        </p:spPr>
        <p:txBody>
          <a:bodyPr>
            <a:normAutofit/>
          </a:bodyPr>
          <a:lstStyle>
            <a:lvl1pPr>
              <a:defRPr sz="3300" b="0">
                <a:solidFill>
                  <a:srgbClr val="009ADA"/>
                </a:solidFill>
                <a:latin typeface="+mj-lt"/>
              </a:defRPr>
            </a:lvl1pPr>
          </a:lstStyle>
          <a:p>
            <a:r>
              <a:rPr lang="fi-FI" smtClean="0"/>
              <a:t>Muokkaa perustyyl. napsautt.</a:t>
            </a:r>
            <a:endParaRPr lang="fi-FI" dirty="0"/>
          </a:p>
        </p:txBody>
      </p:sp>
      <p:sp>
        <p:nvSpPr>
          <p:cNvPr id="3" name="Sisällön paikkamerkki 2"/>
          <p:cNvSpPr>
            <a:spLocks noGrp="1"/>
          </p:cNvSpPr>
          <p:nvPr>
            <p:ph idx="1"/>
          </p:nvPr>
        </p:nvSpPr>
        <p:spPr>
          <a:xfrm>
            <a:off x="838200" y="2204512"/>
            <a:ext cx="10515600" cy="3581147"/>
          </a:xfrm>
          <a:prstGeom prst="rect">
            <a:avLst/>
          </a:prstGeom>
        </p:spPr>
        <p:txBody>
          <a:bodyPr/>
          <a:lstStyle>
            <a:lvl1pPr>
              <a:buClr>
                <a:srgbClr val="D52B1E"/>
              </a:buClr>
              <a:defRPr>
                <a:latin typeface="+mj-lt"/>
              </a:defRPr>
            </a:lvl1pPr>
            <a:lvl2pPr>
              <a:buClr>
                <a:srgbClr val="D52B1E"/>
              </a:buClr>
              <a:defRPr>
                <a:latin typeface="+mj-lt"/>
              </a:defRPr>
            </a:lvl2pPr>
            <a:lvl3pPr>
              <a:buClr>
                <a:srgbClr val="D52B1E"/>
              </a:buClr>
              <a:defRPr>
                <a:latin typeface="+mj-lt"/>
              </a:defRPr>
            </a:lvl3pPr>
            <a:lvl4pPr>
              <a:buClr>
                <a:srgbClr val="D52B1E"/>
              </a:buClr>
              <a:defRPr>
                <a:latin typeface="+mj-lt"/>
              </a:defRPr>
            </a:lvl4pPr>
            <a:lvl5pPr>
              <a:buClr>
                <a:srgbClr val="D52B1E"/>
              </a:buClr>
              <a:defRPr>
                <a:latin typeface="+mj-lt"/>
              </a:defRPr>
            </a:lvl5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a:xfrm>
            <a:off x="838200" y="6134685"/>
            <a:ext cx="2743200" cy="365125"/>
          </a:xfrm>
          <a:prstGeom prst="rect">
            <a:avLst/>
          </a:prstGeom>
        </p:spPr>
        <p:txBody>
          <a:bodyPr/>
          <a:lstStyle>
            <a:lvl1pPr>
              <a:defRPr sz="1000">
                <a:solidFill>
                  <a:srgbClr val="009ADA"/>
                </a:solidFill>
              </a:defRPr>
            </a:lvl1pPr>
          </a:lstStyle>
          <a:p>
            <a:fld id="{CDCD78AE-6AEF-AF44-8747-C0ADCA0E4EBD}" type="datetime1">
              <a:rPr lang="fi-FI" smtClean="0"/>
              <a:pPr/>
              <a:t>10.3.2020</a:t>
            </a:fld>
            <a:endParaRPr lang="fi-FI" dirty="0"/>
          </a:p>
        </p:txBody>
      </p:sp>
      <p:sp>
        <p:nvSpPr>
          <p:cNvPr id="5" name="Alatunnisteen paikkamerkki 4"/>
          <p:cNvSpPr>
            <a:spLocks noGrp="1"/>
          </p:cNvSpPr>
          <p:nvPr>
            <p:ph type="ftr" sz="quarter" idx="11"/>
          </p:nvPr>
        </p:nvSpPr>
        <p:spPr>
          <a:xfrm>
            <a:off x="4038600" y="6134685"/>
            <a:ext cx="4114800" cy="365125"/>
          </a:xfrm>
          <a:prstGeom prst="rect">
            <a:avLst/>
          </a:prstGeom>
        </p:spPr>
        <p:txBody>
          <a:bodyPr/>
          <a:lstStyle>
            <a:lvl1pPr algn="ctr">
              <a:defRPr sz="1000">
                <a:solidFill>
                  <a:srgbClr val="009ADA"/>
                </a:solidFill>
              </a:defRPr>
            </a:lvl1pPr>
          </a:lstStyle>
          <a:p>
            <a:r>
              <a:rPr lang="fi-FI" smtClean="0"/>
              <a:t>Alatunniste tähän</a:t>
            </a:r>
            <a:endParaRPr lang="fi-FI" dirty="0"/>
          </a:p>
        </p:txBody>
      </p:sp>
      <p:sp>
        <p:nvSpPr>
          <p:cNvPr id="6" name="Dian numeron paikkamerkki 5"/>
          <p:cNvSpPr>
            <a:spLocks noGrp="1"/>
          </p:cNvSpPr>
          <p:nvPr>
            <p:ph type="sldNum" sz="quarter" idx="12"/>
          </p:nvPr>
        </p:nvSpPr>
        <p:spPr>
          <a:xfrm>
            <a:off x="8610600" y="6134685"/>
            <a:ext cx="2743200" cy="365125"/>
          </a:xfrm>
          <a:prstGeom prst="rect">
            <a:avLst/>
          </a:prstGeom>
        </p:spPr>
        <p:txBody>
          <a:bodyPr/>
          <a:lstStyle>
            <a:lvl1pPr algn="r">
              <a:defRPr sz="1000">
                <a:solidFill>
                  <a:srgbClr val="009ADA"/>
                </a:solidFill>
              </a:defRPr>
            </a:lvl1pPr>
          </a:lstStyle>
          <a:p>
            <a:fld id="{F868F2B5-06E2-854C-AD6E-BBA8288DBE7A}" type="slidenum">
              <a:rPr lang="fi-FI" smtClean="0"/>
              <a:pPr/>
              <a:t>‹#›</a:t>
            </a:fld>
            <a:endParaRPr lang="fi-FI" dirty="0"/>
          </a:p>
        </p:txBody>
      </p:sp>
    </p:spTree>
    <p:extLst>
      <p:ext uri="{BB962C8B-B14F-4D97-AF65-F5344CB8AC3E}">
        <p14:creationId xmlns:p14="http://schemas.microsoft.com/office/powerpoint/2010/main" val="35699352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5.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3.xml"/><Relationship Id="rId1" Type="http://schemas.openxmlformats.org/officeDocument/2006/relationships/slideLayout" Target="../slideLayouts/slideLayout6.xml"/><Relationship Id="rId4"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4.xml"/><Relationship Id="rId1" Type="http://schemas.openxmlformats.org/officeDocument/2006/relationships/slideLayout" Target="../slideLayouts/slideLayout7.xml"/><Relationship Id="rId4" Type="http://schemas.openxmlformats.org/officeDocument/2006/relationships/image" Target="../media/image4.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image" Target="../media/image2.png"/><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7.jpe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theme" Target="../theme/theme5.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6.xml"/><Relationship Id="rId1" Type="http://schemas.openxmlformats.org/officeDocument/2006/relationships/slideLayout" Target="../slideLayouts/slideLayout18.xml"/><Relationship Id="rId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fi-FI" smtClean="0"/>
              <a:t>Muokkaa perustyylejä naps.</a:t>
            </a:r>
            <a:endParaRPr lang="fi-FI"/>
          </a:p>
        </p:txBody>
      </p:sp>
      <p:sp>
        <p:nvSpPr>
          <p:cNvPr id="3" name="Tekstin paikkamerkki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6CBF36-1B97-4146-AE7E-7397C11B6FCB}" type="datetimeFigureOut">
              <a:rPr lang="fi-FI" smtClean="0"/>
              <a:t>10.3.2020</a:t>
            </a:fld>
            <a:endParaRPr lang="fi-FI"/>
          </a:p>
        </p:txBody>
      </p:sp>
      <p:sp>
        <p:nvSpPr>
          <p:cNvPr id="5" name="Alatunnisteen paikkamerkki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232DC70-FA62-4B8A-A454-C79F2E41F559}" type="slidenum">
              <a:rPr lang="fi-FI" smtClean="0"/>
              <a:t>‹#›</a:t>
            </a:fld>
            <a:endParaRPr lang="fi-FI"/>
          </a:p>
        </p:txBody>
      </p:sp>
      <p:pic>
        <p:nvPicPr>
          <p:cNvPr id="8" name="Kuva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406982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fi-FI" smtClean="0"/>
              <a:t>Muokkaa perustyylejä naps.</a:t>
            </a:r>
            <a:endParaRPr lang="fi-FI"/>
          </a:p>
        </p:txBody>
      </p:sp>
      <p:sp>
        <p:nvSpPr>
          <p:cNvPr id="3" name="Tekstin paikkamerkki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E119CF2-3340-F943-AC4E-F52B71703281}" type="datetime1">
              <a:rPr lang="fi-FI" smtClean="0"/>
              <a:pPr/>
              <a:t>10.3.2020</a:t>
            </a:fld>
            <a:endParaRPr lang="fi-FI"/>
          </a:p>
        </p:txBody>
      </p:sp>
      <p:sp>
        <p:nvSpPr>
          <p:cNvPr id="5" name="Alatunnisteen paikkamerkki 4"/>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fi-FI" smtClean="0"/>
              <a:t>Alatunniste tähän</a:t>
            </a:r>
            <a:endParaRPr lang="fi-FI"/>
          </a:p>
        </p:txBody>
      </p:sp>
      <p:sp>
        <p:nvSpPr>
          <p:cNvPr id="6" name="Dian numeron paikkamerkki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06D3B74-4E45-684B-B606-A3382C26C283}" type="slidenum">
              <a:rPr lang="fi-FI" smtClean="0"/>
              <a:pPr/>
              <a:t>‹#›</a:t>
            </a:fld>
            <a:endParaRPr lang="fi-FI"/>
          </a:p>
        </p:txBody>
      </p:sp>
      <p:pic>
        <p:nvPicPr>
          <p:cNvPr id="8" name="Kuva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Kuva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40666" y="4407239"/>
            <a:ext cx="2910669" cy="1455335"/>
          </a:xfrm>
          <a:prstGeom prst="rect">
            <a:avLst/>
          </a:prstGeom>
        </p:spPr>
      </p:pic>
    </p:spTree>
    <p:extLst>
      <p:ext uri="{BB962C8B-B14F-4D97-AF65-F5344CB8AC3E}">
        <p14:creationId xmlns:p14="http://schemas.microsoft.com/office/powerpoint/2010/main" val="687635012"/>
      </p:ext>
    </p:extLst>
  </p:cSld>
  <p:clrMap bg1="lt1" tx1="dk1" bg2="lt2" tx2="dk2" accent1="accent1" accent2="accent2" accent3="accent3" accent4="accent4" accent5="accent5" accent6="accent6" hlink="hlink" folHlink="folHlink"/>
  <p:sldLayoutIdLst>
    <p:sldLayoutId id="2147483666" r:id="rId1"/>
  </p:sldLayoutIdLst>
  <p:timing>
    <p:tnLst>
      <p:par>
        <p:cTn id="1" dur="indefinite" restart="never" nodeType="tmRoot"/>
      </p:par>
    </p:tnLst>
  </p:timing>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fi-FI" smtClean="0"/>
              <a:t>Muokkaa perustyylejä naps.</a:t>
            </a:r>
            <a:endParaRPr lang="fi-FI"/>
          </a:p>
        </p:txBody>
      </p:sp>
      <p:sp>
        <p:nvSpPr>
          <p:cNvPr id="3" name="Tekstin paikkamerkki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8F5AFAE-FA42-FB4F-8664-93D2ACC89953}" type="datetime1">
              <a:rPr lang="fi-FI" smtClean="0"/>
              <a:pPr/>
              <a:t>10.3.2020</a:t>
            </a:fld>
            <a:endParaRPr lang="fi-FI"/>
          </a:p>
        </p:txBody>
      </p:sp>
      <p:sp>
        <p:nvSpPr>
          <p:cNvPr id="5" name="Alatunnisteen paikkamerkki 4"/>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fi-FI" smtClean="0"/>
              <a:t>Alatunniste tähän</a:t>
            </a:r>
            <a:endParaRPr lang="fi-FI"/>
          </a:p>
        </p:txBody>
      </p:sp>
      <p:sp>
        <p:nvSpPr>
          <p:cNvPr id="6" name="Dian numeron paikkamerkki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06D3B74-4E45-684B-B606-A3382C26C283}" type="slidenum">
              <a:rPr lang="fi-FI" smtClean="0"/>
              <a:pPr/>
              <a:t>‹#›</a:t>
            </a:fld>
            <a:endParaRPr lang="fi-FI"/>
          </a:p>
        </p:txBody>
      </p:sp>
      <p:pic>
        <p:nvPicPr>
          <p:cNvPr id="8" name="Kuva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Kuva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40666" y="4407240"/>
            <a:ext cx="2910669" cy="1455335"/>
          </a:xfrm>
          <a:prstGeom prst="rect">
            <a:avLst/>
          </a:prstGeom>
        </p:spPr>
      </p:pic>
    </p:spTree>
    <p:extLst>
      <p:ext uri="{BB962C8B-B14F-4D97-AF65-F5344CB8AC3E}">
        <p14:creationId xmlns:p14="http://schemas.microsoft.com/office/powerpoint/2010/main" val="478929426"/>
      </p:ext>
    </p:extLst>
  </p:cSld>
  <p:clrMap bg1="lt1" tx1="dk1" bg2="lt2" tx2="dk2" accent1="accent1" accent2="accent2" accent3="accent3" accent4="accent4" accent5="accent5" accent6="accent6" hlink="hlink" folHlink="folHlink"/>
  <p:sldLayoutIdLst>
    <p:sldLayoutId id="2147483668" r:id="rId1"/>
  </p:sldLayoutIdLst>
  <p:timing>
    <p:tnLst>
      <p:par>
        <p:cTn id="1" dur="indefinite" restart="never" nodeType="tmRoot"/>
      </p:par>
    </p:tnLst>
  </p:timing>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fi-FI" smtClean="0"/>
              <a:t>Muokkaa perustyylejä naps.</a:t>
            </a:r>
            <a:endParaRPr lang="fi-FI"/>
          </a:p>
        </p:txBody>
      </p:sp>
      <p:sp>
        <p:nvSpPr>
          <p:cNvPr id="3" name="Tekstin paikkamerkki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72FEA9E-986A-9342-85D5-9AC252C2BF75}" type="datetime1">
              <a:rPr lang="fi-FI" smtClean="0"/>
              <a:pPr/>
              <a:t>10.3.2020</a:t>
            </a:fld>
            <a:endParaRPr lang="fi-FI"/>
          </a:p>
        </p:txBody>
      </p:sp>
      <p:sp>
        <p:nvSpPr>
          <p:cNvPr id="5" name="Alatunnisteen paikkamerkki 4"/>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fi-FI" smtClean="0"/>
              <a:t>Alatunniste tähän</a:t>
            </a:r>
            <a:endParaRPr lang="fi-FI"/>
          </a:p>
        </p:txBody>
      </p:sp>
      <p:sp>
        <p:nvSpPr>
          <p:cNvPr id="6" name="Dian numeron paikkamerkki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06D3B74-4E45-684B-B606-A3382C26C283}" type="slidenum">
              <a:rPr lang="fi-FI" smtClean="0"/>
              <a:pPr/>
              <a:t>‹#›</a:t>
            </a:fld>
            <a:endParaRPr lang="fi-FI"/>
          </a:p>
        </p:txBody>
      </p:sp>
      <p:pic>
        <p:nvPicPr>
          <p:cNvPr id="8" name="Kuva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Kuva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40666" y="4407242"/>
            <a:ext cx="2910669" cy="1455335"/>
          </a:xfrm>
          <a:prstGeom prst="rect">
            <a:avLst/>
          </a:prstGeom>
        </p:spPr>
      </p:pic>
    </p:spTree>
    <p:extLst>
      <p:ext uri="{BB962C8B-B14F-4D97-AF65-F5344CB8AC3E}">
        <p14:creationId xmlns:p14="http://schemas.microsoft.com/office/powerpoint/2010/main" val="1151482137"/>
      </p:ext>
    </p:extLst>
  </p:cSld>
  <p:clrMap bg1="lt1" tx1="dk1" bg2="lt2" tx2="dk2" accent1="accent1" accent2="accent2" accent3="accent3" accent4="accent4" accent5="accent5" accent6="accent6" hlink="hlink" folHlink="folHlink"/>
  <p:sldLayoutIdLst>
    <p:sldLayoutId id="2147483670" r:id="rId1"/>
  </p:sldLayoutIdLst>
  <p:timing>
    <p:tnLst>
      <p:par>
        <p:cTn id="1" dur="indefinite" restart="never" nodeType="tmRoot"/>
      </p:par>
    </p:tnLst>
  </p:timing>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Kuva 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Kuva 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618893" y="133755"/>
            <a:ext cx="2271448" cy="1135724"/>
          </a:xfrm>
          <a:prstGeom prst="rect">
            <a:avLst/>
          </a:prstGeom>
        </p:spPr>
      </p:pic>
    </p:spTree>
    <p:extLst>
      <p:ext uri="{BB962C8B-B14F-4D97-AF65-F5344CB8AC3E}">
        <p14:creationId xmlns:p14="http://schemas.microsoft.com/office/powerpoint/2010/main" val="729170784"/>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81" r:id="rId8"/>
    <p:sldLayoutId id="2147483682" r:id="rId9"/>
    <p:sldLayoutId id="2147483683" r:id="rId10"/>
  </p:sldLayoutIdLst>
  <p:timing>
    <p:tnLst>
      <p:par>
        <p:cTn id="1" dur="indefinite" restart="never" nodeType="tmRoot"/>
      </p:par>
    </p:tnLst>
  </p:timing>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fi-FI" smtClean="0"/>
              <a:t>Muokkaa perustyylejä naps.</a:t>
            </a:r>
            <a:endParaRPr lang="fi-FI"/>
          </a:p>
        </p:txBody>
      </p:sp>
      <p:sp>
        <p:nvSpPr>
          <p:cNvPr id="3" name="Tekstin paikkamerkki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D4E6979-DE02-CF45-8C5A-FC6203770D9F}" type="datetime1">
              <a:rPr lang="fi-FI" smtClean="0"/>
              <a:pPr/>
              <a:t>10.3.2020</a:t>
            </a:fld>
            <a:endParaRPr lang="fi-FI"/>
          </a:p>
        </p:txBody>
      </p:sp>
      <p:sp>
        <p:nvSpPr>
          <p:cNvPr id="5" name="Alatunnisteen paikkamerkki 4"/>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fi-FI" smtClean="0"/>
              <a:t>Alatunniste tähän</a:t>
            </a:r>
            <a:endParaRPr lang="fi-FI"/>
          </a:p>
        </p:txBody>
      </p:sp>
      <p:sp>
        <p:nvSpPr>
          <p:cNvPr id="6" name="Dian numeron paikkamerkki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06D3B74-4E45-684B-B606-A3382C26C283}" type="slidenum">
              <a:rPr lang="fi-FI" smtClean="0"/>
              <a:pPr/>
              <a:t>‹#›</a:t>
            </a:fld>
            <a:endParaRPr lang="fi-FI"/>
          </a:p>
        </p:txBody>
      </p:sp>
      <p:pic>
        <p:nvPicPr>
          <p:cNvPr id="8" name="Kuva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Kuva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31472" y="5610613"/>
            <a:ext cx="701288" cy="701288"/>
          </a:xfrm>
          <a:prstGeom prst="rect">
            <a:avLst/>
          </a:prstGeom>
        </p:spPr>
      </p:pic>
      <p:sp>
        <p:nvSpPr>
          <p:cNvPr id="10" name="Tekstiruutu 9"/>
          <p:cNvSpPr txBox="1"/>
          <p:nvPr/>
        </p:nvSpPr>
        <p:spPr>
          <a:xfrm>
            <a:off x="2509496" y="5834287"/>
            <a:ext cx="8010093" cy="230832"/>
          </a:xfrm>
          <a:prstGeom prst="rect">
            <a:avLst/>
          </a:prstGeom>
          <a:noFill/>
        </p:spPr>
        <p:txBody>
          <a:bodyPr wrap="square"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de-DE" sz="1350" b="0" i="0" u="none" strike="noStrike" kern="1200" baseline="30000" dirty="0" err="1" smtClean="0">
                <a:solidFill>
                  <a:schemeClr val="tx1"/>
                </a:solidFill>
                <a:latin typeface="+mj-lt"/>
                <a:ea typeface="+mn-ea"/>
                <a:cs typeface="+mn-cs"/>
              </a:rPr>
              <a:t>Kempeleen</a:t>
            </a:r>
            <a:r>
              <a:rPr lang="de-DE" sz="1350" b="0" i="0" u="none" strike="noStrike" kern="1200" baseline="30000" dirty="0" smtClean="0">
                <a:solidFill>
                  <a:schemeClr val="tx1"/>
                </a:solidFill>
                <a:latin typeface="+mj-lt"/>
                <a:ea typeface="+mn-ea"/>
                <a:cs typeface="+mn-cs"/>
              </a:rPr>
              <a:t> </a:t>
            </a:r>
            <a:r>
              <a:rPr lang="de-DE" sz="1350" b="0" i="0" u="none" strike="noStrike" kern="1200" baseline="30000" dirty="0" err="1" smtClean="0">
                <a:solidFill>
                  <a:schemeClr val="tx1"/>
                </a:solidFill>
                <a:latin typeface="+mj-lt"/>
                <a:ea typeface="+mn-ea"/>
                <a:cs typeface="+mn-cs"/>
              </a:rPr>
              <a:t>kunta</a:t>
            </a:r>
            <a:r>
              <a:rPr lang="de-DE" sz="1350" b="0" i="0" u="none" strike="noStrike" kern="1200" baseline="30000" dirty="0" smtClean="0">
                <a:solidFill>
                  <a:schemeClr val="tx1"/>
                </a:solidFill>
                <a:latin typeface="+mj-lt"/>
                <a:ea typeface="+mn-ea"/>
                <a:cs typeface="+mn-cs"/>
              </a:rPr>
              <a:t>  |  </a:t>
            </a:r>
            <a:r>
              <a:rPr lang="de-DE" sz="1350" b="0" i="0" u="none" strike="noStrike" kern="1200" baseline="30000" dirty="0" err="1" smtClean="0">
                <a:solidFill>
                  <a:schemeClr val="tx1"/>
                </a:solidFill>
                <a:latin typeface="+mj-lt"/>
                <a:ea typeface="+mn-ea"/>
                <a:cs typeface="+mn-cs"/>
              </a:rPr>
              <a:t>Asemantie</a:t>
            </a:r>
            <a:r>
              <a:rPr lang="de-DE" sz="1350" b="0" i="0" u="none" strike="noStrike" kern="1200" baseline="30000" dirty="0" smtClean="0">
                <a:solidFill>
                  <a:schemeClr val="tx1"/>
                </a:solidFill>
                <a:latin typeface="+mj-lt"/>
                <a:ea typeface="+mn-ea"/>
                <a:cs typeface="+mn-cs"/>
              </a:rPr>
              <a:t> 1  |  PL 12, 90441 </a:t>
            </a:r>
            <a:r>
              <a:rPr lang="de-DE" sz="1350" b="0" i="0" u="none" strike="noStrike" kern="1200" baseline="30000" dirty="0" err="1" smtClean="0">
                <a:solidFill>
                  <a:schemeClr val="tx1"/>
                </a:solidFill>
                <a:latin typeface="+mj-lt"/>
                <a:ea typeface="+mn-ea"/>
                <a:cs typeface="+mn-cs"/>
              </a:rPr>
              <a:t>Kempele</a:t>
            </a:r>
            <a:r>
              <a:rPr lang="de-DE" sz="1350" b="0" i="0" u="none" strike="noStrike" kern="1200" baseline="30000" dirty="0" smtClean="0">
                <a:solidFill>
                  <a:schemeClr val="tx1"/>
                </a:solidFill>
                <a:latin typeface="+mj-lt"/>
                <a:ea typeface="+mn-ea"/>
                <a:cs typeface="+mn-cs"/>
              </a:rPr>
              <a:t>  |  puh. (08) 5587 2200  |  </a:t>
            </a:r>
            <a:r>
              <a:rPr lang="de-DE" sz="1350" b="0" i="0" u="none" strike="noStrike" kern="1200" baseline="30000" dirty="0" err="1" smtClean="0">
                <a:solidFill>
                  <a:schemeClr val="tx1"/>
                </a:solidFill>
                <a:latin typeface="+mj-lt"/>
                <a:ea typeface="+mn-ea"/>
                <a:cs typeface="+mn-cs"/>
              </a:rPr>
              <a:t>faksi</a:t>
            </a:r>
            <a:r>
              <a:rPr lang="de-DE" sz="1350" b="0" i="0" u="none" strike="noStrike" kern="1200" baseline="30000" dirty="0" smtClean="0">
                <a:solidFill>
                  <a:schemeClr val="tx1"/>
                </a:solidFill>
                <a:latin typeface="+mj-lt"/>
                <a:ea typeface="+mn-ea"/>
                <a:cs typeface="+mn-cs"/>
              </a:rPr>
              <a:t> (08) 5587 2298  |  </a:t>
            </a:r>
            <a:r>
              <a:rPr lang="de-DE" sz="1350" b="0" i="0" u="none" strike="noStrike" kern="1200" baseline="30000" dirty="0" err="1" smtClean="0">
                <a:solidFill>
                  <a:schemeClr val="tx1"/>
                </a:solidFill>
                <a:latin typeface="+mj-lt"/>
                <a:ea typeface="+mn-ea"/>
                <a:cs typeface="+mn-cs"/>
              </a:rPr>
              <a:t>www.kempele.fi</a:t>
            </a:r>
            <a:endParaRPr lang="de-DE" sz="1350" b="0" i="0" u="none" strike="noStrike" kern="1200" baseline="30000" dirty="0" smtClean="0">
              <a:solidFill>
                <a:schemeClr val="tx1"/>
              </a:solidFill>
              <a:latin typeface="+mj-lt"/>
              <a:ea typeface="+mn-ea"/>
              <a:cs typeface="+mn-cs"/>
            </a:endParaRPr>
          </a:p>
        </p:txBody>
      </p:sp>
    </p:spTree>
    <p:extLst>
      <p:ext uri="{BB962C8B-B14F-4D97-AF65-F5344CB8AC3E}">
        <p14:creationId xmlns:p14="http://schemas.microsoft.com/office/powerpoint/2010/main" val="2725222070"/>
      </p:ext>
    </p:extLst>
  </p:cSld>
  <p:clrMap bg1="lt1" tx1="dk1" bg2="lt2" tx2="dk2" accent1="accent1" accent2="accent2" accent3="accent3" accent4="accent4" accent5="accent5" accent6="accent6" hlink="hlink" folHlink="folHlink"/>
  <p:sldLayoutIdLst>
    <p:sldLayoutId id="2147483680" r:id="rId1"/>
  </p:sldLayoutIdLst>
  <p:timing>
    <p:tnLst>
      <p:par>
        <p:cTn id="1" dur="indefinite" restart="never" nodeType="tmRoot"/>
      </p:par>
    </p:tnLst>
  </p:timing>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b="1" dirty="0" smtClean="0">
                <a:solidFill>
                  <a:srgbClr val="00B0F0"/>
                </a:solidFill>
                <a:latin typeface="Bradley Hand ITC" panose="03070402050302030203" pitchFamily="66" charset="0"/>
              </a:rPr>
              <a:t>TYÖ JAKSAMISEN TUKENA -toimintamalli</a:t>
            </a:r>
            <a:endParaRPr lang="fi-FI" b="1" dirty="0">
              <a:solidFill>
                <a:srgbClr val="00B0F0"/>
              </a:solidFill>
              <a:latin typeface="Bradley Hand ITC" panose="03070402050302030203" pitchFamily="66" charset="0"/>
            </a:endParaRPr>
          </a:p>
        </p:txBody>
      </p:sp>
      <p:sp>
        <p:nvSpPr>
          <p:cNvPr id="3" name="Alaotsikko 2"/>
          <p:cNvSpPr>
            <a:spLocks noGrp="1"/>
          </p:cNvSpPr>
          <p:nvPr>
            <p:ph type="subTitle" idx="1"/>
          </p:nvPr>
        </p:nvSpPr>
        <p:spPr/>
        <p:txBody>
          <a:bodyPr/>
          <a:lstStyle/>
          <a:p>
            <a:r>
              <a:rPr lang="fi-FI" b="1" dirty="0" smtClean="0">
                <a:latin typeface="Bradley Hand ITC" panose="03070402050302030203" pitchFamily="66" charset="0"/>
              </a:rPr>
              <a:t>Kempeleen kunta, henkilöstöhallinto</a:t>
            </a:r>
            <a:endParaRPr lang="fi-FI" b="1" dirty="0">
              <a:latin typeface="Bradley Hand ITC" panose="03070402050302030203" pitchFamily="66" charset="0"/>
            </a:endParaRPr>
          </a:p>
        </p:txBody>
      </p:sp>
      <p:sp>
        <p:nvSpPr>
          <p:cNvPr id="4" name="Tekstiruutu 3"/>
          <p:cNvSpPr txBox="1"/>
          <p:nvPr/>
        </p:nvSpPr>
        <p:spPr>
          <a:xfrm>
            <a:off x="215983" y="6128085"/>
            <a:ext cx="6619120" cy="246221"/>
          </a:xfrm>
          <a:prstGeom prst="rect">
            <a:avLst/>
          </a:prstGeom>
          <a:noFill/>
        </p:spPr>
        <p:txBody>
          <a:bodyPr wrap="none" rtlCol="0">
            <a:spAutoFit/>
          </a:bodyPr>
          <a:lstStyle/>
          <a:p>
            <a:r>
              <a:rPr lang="fi-FI" sz="1000" i="1" dirty="0" smtClean="0">
                <a:solidFill>
                  <a:srgbClr val="00B0F0"/>
                </a:solidFill>
              </a:rPr>
              <a:t>Lähteenä käytetty Työterveyslaitoksen julkaisua Työn muokkauksen keinot kun mielenterveyden häiriö vaikuttaa työkykyyn.</a:t>
            </a:r>
            <a:endParaRPr lang="fi-FI" sz="1000" i="1" dirty="0">
              <a:solidFill>
                <a:srgbClr val="00B0F0"/>
              </a:solidFill>
            </a:endParaRPr>
          </a:p>
        </p:txBody>
      </p:sp>
    </p:spTree>
    <p:extLst>
      <p:ext uri="{BB962C8B-B14F-4D97-AF65-F5344CB8AC3E}">
        <p14:creationId xmlns:p14="http://schemas.microsoft.com/office/powerpoint/2010/main" val="1594863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half" idx="1"/>
          </p:nvPr>
        </p:nvSpPr>
        <p:spPr>
          <a:xfrm>
            <a:off x="318247" y="1882336"/>
            <a:ext cx="5446060" cy="3581147"/>
          </a:xfrm>
        </p:spPr>
        <p:txBody>
          <a:bodyPr/>
          <a:lstStyle/>
          <a:p>
            <a:pPr marL="0" indent="0">
              <a:buNone/>
            </a:pPr>
            <a:r>
              <a:rPr lang="fi-FI" sz="1400" b="1" dirty="0"/>
              <a:t>Mielenterveys ja </a:t>
            </a:r>
            <a:r>
              <a:rPr lang="fi-FI" sz="1400" b="1" dirty="0" smtClean="0"/>
              <a:t>työkyky</a:t>
            </a:r>
            <a:endParaRPr lang="fi-FI" sz="1400" dirty="0" smtClean="0"/>
          </a:p>
          <a:p>
            <a:pPr marL="0" indent="0">
              <a:buNone/>
            </a:pPr>
            <a:r>
              <a:rPr lang="fi-FI" sz="1300" dirty="0" smtClean="0"/>
              <a:t>Mielenterveyttä </a:t>
            </a:r>
            <a:r>
              <a:rPr lang="fi-FI" sz="1300" dirty="0"/>
              <a:t>voidaan ajatella yhdistelmänä erilaisia voimavaroja ja kykyjä, jotka liittyvät ajatteluun, tunteisiin ja mielialaan, tai kykyyn toimia erilaisissa tilanteissa ja muiden ihmisten kanssa. Mielenterveyden häiriön vaikutus työ- ja toimintakykyyn ei ole suorassa suhteessa oireiden määrään tai sairauden vaikeusasteeseen, vaan siihen vaikuttavat myös työntekijän yksilölliset ominaisuudet ja voimavarat, hänen saamansa tuki ja työpaikan kyvyt vaikuttaa kokonaistilanteeseen</a:t>
            </a:r>
            <a:r>
              <a:rPr lang="fi-FI" sz="1300" dirty="0" smtClean="0"/>
              <a:t>.</a:t>
            </a:r>
          </a:p>
          <a:p>
            <a:pPr marL="0" indent="0">
              <a:buNone/>
            </a:pPr>
            <a:r>
              <a:rPr lang="fi-FI" sz="1300" dirty="0"/>
              <a:t>Mielenterveyden häiriöt ovat työikäisillä suhteellisen yleisiä. Masennus on suurin yksittäinen työkyvyttömyyseläkkeen syy. Toisen suhteellisen yleisen sairausryhmän työikäisten keskuudessa muodostavat ahdistuneisuushäiriö. Diagnosoitujen mielenterveyshäiriöiden lisäksi työikäisillä ilmenee lieväasteista psyykkistä oireilua ja stressin kokemista, joka voi liittyä liialliseen kuormitukseen työssä tai muuten kuormittavaan elämäntilanteeseen. Ohimenevää psyykkistä oireilua voi ilmetä ilman, että se johtaa sairastumiseen tai vaikuttaa työkykyyn, mikäli liiallisesti kuormittavaan tilanteeseen puututaan ajoissa.</a:t>
            </a:r>
          </a:p>
          <a:p>
            <a:pPr marL="0" indent="0">
              <a:buNone/>
            </a:pPr>
            <a:r>
              <a:rPr lang="fi-FI" sz="1300" dirty="0"/>
              <a:t>Työkykyyn vaikuttavat työntekijän fyysiset, psyykkiset ja sosiaaliset voimavarat sekä työn ominaisuudet. Työkyvyssä on kyse työntekijän voimavarojen ja toimintakyvyn suhteesta työn vaatimuksiin.</a:t>
            </a:r>
          </a:p>
          <a:p>
            <a:pPr marL="0" indent="0">
              <a:buNone/>
            </a:pPr>
            <a:endParaRPr lang="fi-FI" sz="1300" dirty="0"/>
          </a:p>
        </p:txBody>
      </p:sp>
      <p:sp>
        <p:nvSpPr>
          <p:cNvPr id="3" name="Sisällön paikkamerkki 2"/>
          <p:cNvSpPr>
            <a:spLocks noGrp="1"/>
          </p:cNvSpPr>
          <p:nvPr>
            <p:ph sz="half" idx="2"/>
          </p:nvPr>
        </p:nvSpPr>
        <p:spPr>
          <a:xfrm>
            <a:off x="6015318" y="1882336"/>
            <a:ext cx="5181600" cy="3581147"/>
          </a:xfrm>
        </p:spPr>
        <p:txBody>
          <a:bodyPr/>
          <a:lstStyle/>
          <a:p>
            <a:pPr marL="0" indent="0">
              <a:buNone/>
            </a:pPr>
            <a:r>
              <a:rPr lang="fi-FI" sz="1400" b="1" dirty="0" smtClean="0"/>
              <a:t>Työn </a:t>
            </a:r>
            <a:r>
              <a:rPr lang="fi-FI" sz="1400" b="1" dirty="0"/>
              <a:t>muokkaus</a:t>
            </a:r>
            <a:endParaRPr lang="fi-FI" sz="1400" dirty="0"/>
          </a:p>
          <a:p>
            <a:pPr marL="0" indent="0">
              <a:buNone/>
            </a:pPr>
            <a:r>
              <a:rPr lang="fi-FI" sz="1300" dirty="0"/>
              <a:t>Työn muokkaus toteutetaan tunnistamalla ne työn piirteet, jotka aiheuttavat työntekijässä kuormittuneisuutta. Aina ei ole tunnistettavissa yksittäisiä erityisesti kuormittavia työtilanteita tai työprosesseja, vaan työntekijä hyötyy kokonaiskuormituksen vähentämisestä. </a:t>
            </a:r>
            <a:endParaRPr lang="fi-FI" sz="1300" dirty="0" smtClean="0"/>
          </a:p>
          <a:p>
            <a:pPr marL="0" indent="0">
              <a:buNone/>
            </a:pPr>
            <a:r>
              <a:rPr lang="fi-FI" sz="1400" b="1" dirty="0" smtClean="0"/>
              <a:t>Työterveyshuollon </a:t>
            </a:r>
            <a:r>
              <a:rPr lang="fi-FI" sz="1400" b="1" dirty="0"/>
              <a:t>tuki</a:t>
            </a:r>
            <a:endParaRPr lang="fi-FI" sz="1400" dirty="0"/>
          </a:p>
          <a:p>
            <a:pPr marL="0" indent="0">
              <a:buNone/>
            </a:pPr>
            <a:r>
              <a:rPr lang="fi-FI" sz="1300" dirty="0"/>
              <a:t>Työterveyshuollon erityisosaamista työn muokkauksessa on työkuormituksen arviointi sekä työkuormituksen ja terveyden välisen suhteen ymmärtäminen. Työterveyspsykologeilla on asiantuntemusta työn psyykkisen ja sosiaalisen kuormituksen arvioinnista. Psykologin tutkimuksen avulla voidaan tarvittaessa selvittää työntekijän kognitiivista ja sosiaalista toimintakykyä. </a:t>
            </a:r>
            <a:endParaRPr lang="fi-FI" sz="1300" dirty="0" smtClean="0"/>
          </a:p>
          <a:p>
            <a:pPr marL="0" indent="0">
              <a:buNone/>
            </a:pPr>
            <a:r>
              <a:rPr lang="fi-FI" sz="1400" b="1" dirty="0" smtClean="0"/>
              <a:t>Lähiesimiehen </a:t>
            </a:r>
            <a:r>
              <a:rPr lang="fi-FI" sz="1400" b="1" dirty="0"/>
              <a:t>rooli</a:t>
            </a:r>
            <a:endParaRPr lang="fi-FI" sz="1400" dirty="0"/>
          </a:p>
          <a:p>
            <a:pPr marL="0" indent="0">
              <a:buNone/>
            </a:pPr>
            <a:r>
              <a:rPr lang="fi-FI" sz="1300" dirty="0"/>
              <a:t>Lähiesimiehen rooli on työn muokkauksen mahdollistajana ensiarvoinen. </a:t>
            </a:r>
            <a:r>
              <a:rPr lang="fi-FI" sz="1300" dirty="0" smtClean="0"/>
              <a:t>Esimies </a:t>
            </a:r>
            <a:r>
              <a:rPr lang="fi-FI" sz="1300" dirty="0"/>
              <a:t>tarkastelee työn sujumista ja puuttuu tarvittaessa työn suorittamisen ongelmiin varhaisen tuen keinoin. </a:t>
            </a:r>
            <a:r>
              <a:rPr lang="fi-FI" sz="1300" dirty="0" smtClean="0"/>
              <a:t>Mikäli työntekijä on pidemmällä sairauslomalla, esimies pitää säännöllisesti yhteyttä työntekijään. </a:t>
            </a:r>
            <a:endParaRPr lang="fi-FI" sz="1300" dirty="0"/>
          </a:p>
          <a:p>
            <a:pPr marL="0" indent="0">
              <a:buNone/>
            </a:pPr>
            <a:endParaRPr lang="fi-FI" sz="1300" dirty="0"/>
          </a:p>
          <a:p>
            <a:pPr marL="0" indent="0">
              <a:buNone/>
            </a:pPr>
            <a:endParaRPr lang="fi-FI" sz="1300" dirty="0"/>
          </a:p>
          <a:p>
            <a:pPr marL="0" indent="0">
              <a:buNone/>
            </a:pPr>
            <a:endParaRPr lang="fi-FI" sz="1300" dirty="0" smtClean="0"/>
          </a:p>
          <a:p>
            <a:pPr marL="0" indent="0">
              <a:buNone/>
            </a:pPr>
            <a:endParaRPr lang="fi-FI" sz="1300" dirty="0"/>
          </a:p>
          <a:p>
            <a:endParaRPr lang="fi-FI" sz="1300" dirty="0"/>
          </a:p>
        </p:txBody>
      </p:sp>
      <p:sp>
        <p:nvSpPr>
          <p:cNvPr id="7" name="Dian numeron paikkamerkki 6"/>
          <p:cNvSpPr>
            <a:spLocks noGrp="1"/>
          </p:cNvSpPr>
          <p:nvPr>
            <p:ph type="sldNum" sz="quarter" idx="12"/>
          </p:nvPr>
        </p:nvSpPr>
        <p:spPr/>
        <p:txBody>
          <a:bodyPr/>
          <a:lstStyle/>
          <a:p>
            <a:pPr algn="r"/>
            <a:fld id="{F868F2B5-06E2-854C-AD6E-BBA8288DBE7A}" type="slidenum">
              <a:rPr lang="fi-FI" smtClean="0"/>
              <a:pPr algn="r"/>
              <a:t>2</a:t>
            </a:fld>
            <a:endParaRPr lang="fi-FI" dirty="0"/>
          </a:p>
        </p:txBody>
      </p:sp>
      <p:sp>
        <p:nvSpPr>
          <p:cNvPr id="4" name="Tekstiruutu 3"/>
          <p:cNvSpPr txBox="1"/>
          <p:nvPr/>
        </p:nvSpPr>
        <p:spPr>
          <a:xfrm>
            <a:off x="318247" y="815563"/>
            <a:ext cx="8174225" cy="830997"/>
          </a:xfrm>
          <a:prstGeom prst="rect">
            <a:avLst/>
          </a:prstGeom>
          <a:noFill/>
        </p:spPr>
        <p:txBody>
          <a:bodyPr wrap="none" rtlCol="0">
            <a:spAutoFit/>
          </a:bodyPr>
          <a:lstStyle/>
          <a:p>
            <a:r>
              <a:rPr lang="fi-FI" sz="1600" dirty="0" smtClean="0"/>
              <a:t>Tässä toimintamallissa työn muokkaamisella tarkoitetaan työn ja tehtävien sovittamista henkilön</a:t>
            </a:r>
          </a:p>
          <a:p>
            <a:r>
              <a:rPr lang="fi-FI" sz="1600" dirty="0"/>
              <a:t>t</a:t>
            </a:r>
            <a:r>
              <a:rPr lang="fi-FI" sz="1600" dirty="0" smtClean="0"/>
              <a:t>yökykyä vastaavaksi. Tavoite on tukea työkykyä ja mahdollistaa työ jatkaminen terveydellisistä </a:t>
            </a:r>
            <a:br>
              <a:rPr lang="fi-FI" sz="1600" dirty="0" smtClean="0"/>
            </a:br>
            <a:r>
              <a:rPr lang="fi-FI" sz="1600" dirty="0" smtClean="0"/>
              <a:t>rajoitteista huolimatta.</a:t>
            </a:r>
            <a:endParaRPr lang="fi-FI" sz="1600" dirty="0"/>
          </a:p>
        </p:txBody>
      </p:sp>
    </p:spTree>
    <p:extLst>
      <p:ext uri="{BB962C8B-B14F-4D97-AF65-F5344CB8AC3E}">
        <p14:creationId xmlns:p14="http://schemas.microsoft.com/office/powerpoint/2010/main" val="2869173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half" idx="1"/>
          </p:nvPr>
        </p:nvSpPr>
        <p:spPr>
          <a:xfrm>
            <a:off x="838200" y="2451053"/>
            <a:ext cx="5181600" cy="3581147"/>
          </a:xfrm>
        </p:spPr>
        <p:txBody>
          <a:bodyPr>
            <a:normAutofit fontScale="85000" lnSpcReduction="10000"/>
          </a:bodyPr>
          <a:lstStyle/>
          <a:p>
            <a:pPr marL="0" indent="0">
              <a:buNone/>
            </a:pPr>
            <a:r>
              <a:rPr lang="fi-FI" sz="1700" dirty="0"/>
              <a:t>F43.0 Akuutti stressireaktio</a:t>
            </a:r>
          </a:p>
          <a:p>
            <a:pPr lvl="0"/>
            <a:r>
              <a:rPr lang="fi-FI" sz="1700" dirty="0"/>
              <a:t>työntekijä on joutunut äkillisen, merkittävän fyysisen tai henkisen paineen alle. Oireet alkavat äkillisesti, ja lievittyvät yleensä muutamassa päivässä. Sairaspoissaolo yleensä 2-3 päivää.</a:t>
            </a:r>
          </a:p>
          <a:p>
            <a:pPr marL="0" indent="0">
              <a:buNone/>
            </a:pPr>
            <a:r>
              <a:rPr lang="fi-FI" sz="1700" dirty="0"/>
              <a:t>F43.1 Traumaperäinen stressireaktio</a:t>
            </a:r>
          </a:p>
          <a:p>
            <a:pPr lvl="0"/>
            <a:r>
              <a:rPr lang="fi-FI" sz="1700" dirty="0"/>
              <a:t>häiriö kehittyy viivästyneenä tai pitkittyneenä vasteena poikkeuksellisen uhkaavaan tai tuhoavaan tapahtumaan. Vaatii yleensä psykiatrin tekemän diagnostiikan. Lääkehoito yhdistettynä terapiaan on osoitettu tehokkaaksi hoidoksi. </a:t>
            </a:r>
          </a:p>
          <a:p>
            <a:pPr marL="0" indent="0">
              <a:buNone/>
            </a:pPr>
            <a:r>
              <a:rPr lang="fi-FI" sz="1700" dirty="0" smtClean="0"/>
              <a:t>F43.2. Sopeutumishäiriöt</a:t>
            </a:r>
            <a:endParaRPr lang="fi-FI" sz="1700" dirty="0"/>
          </a:p>
          <a:p>
            <a:pPr lvl="0"/>
            <a:r>
              <a:rPr lang="fi-FI" sz="1700" dirty="0"/>
              <a:t>merkittävään elämänmuutokseen liittyvät oireilut (työn muutos, muu elämänmuutos, oma tai läheisen sairastuminen). Yleensä lieviä oireita, lähestyvät ns. normaalia reagointia. Keskusteluterapia hyödyllistä, lääkityksiä tai lyhyt sairaspoissaolo tarpeen mukaan. Vartu-keskustelu ja työterveysneuvottelu tarpeen, jos on kyseessä työhön liittyvä reagointi.</a:t>
            </a:r>
          </a:p>
          <a:p>
            <a:pPr marL="0" indent="0">
              <a:buNone/>
            </a:pPr>
            <a:endParaRPr lang="fi-FI" dirty="0"/>
          </a:p>
        </p:txBody>
      </p:sp>
      <p:sp>
        <p:nvSpPr>
          <p:cNvPr id="3" name="Sisällön paikkamerkki 2"/>
          <p:cNvSpPr>
            <a:spLocks noGrp="1"/>
          </p:cNvSpPr>
          <p:nvPr>
            <p:ph sz="half" idx="2"/>
          </p:nvPr>
        </p:nvSpPr>
        <p:spPr>
          <a:xfrm>
            <a:off x="6172200" y="2450247"/>
            <a:ext cx="5181600" cy="3581147"/>
          </a:xfrm>
        </p:spPr>
        <p:txBody>
          <a:bodyPr>
            <a:noAutofit/>
          </a:bodyPr>
          <a:lstStyle/>
          <a:p>
            <a:pPr marL="0" indent="0">
              <a:buNone/>
            </a:pPr>
            <a:r>
              <a:rPr lang="fi-FI" sz="1400" dirty="0"/>
              <a:t>F32.0 Lievä </a:t>
            </a:r>
            <a:r>
              <a:rPr lang="fi-FI" sz="1400" dirty="0" smtClean="0"/>
              <a:t>masennus</a:t>
            </a:r>
          </a:p>
          <a:p>
            <a:pPr marL="0" indent="0">
              <a:buNone/>
            </a:pPr>
            <a:r>
              <a:rPr lang="fi-FI" sz="1400" dirty="0" smtClean="0"/>
              <a:t>F32.1 </a:t>
            </a:r>
            <a:r>
              <a:rPr lang="fi-FI" sz="1400" dirty="0"/>
              <a:t>keskivaikea masennus</a:t>
            </a:r>
          </a:p>
          <a:p>
            <a:pPr marL="0" indent="0">
              <a:buNone/>
            </a:pPr>
            <a:r>
              <a:rPr lang="fi-FI" sz="1400" dirty="0"/>
              <a:t>F32.2 vaikea masennus</a:t>
            </a:r>
          </a:p>
          <a:p>
            <a:pPr lvl="0"/>
            <a:r>
              <a:rPr lang="fi-FI" sz="1400" dirty="0"/>
              <a:t>lievässä tilanteessa sairaspoissaolo ei välttämättä ole tarpeen, muuten sairaspoissaolo alussa 7-14 vrk. Keskusteluterapia on hyödyllinen, lääkehoidot keskivaikeassa ja vaikeassa tilanteessa on katsottu myös tehokkaiksi. </a:t>
            </a:r>
            <a:r>
              <a:rPr lang="fi-FI" sz="1400" dirty="0" smtClean="0"/>
              <a:t>Vartu-keskustelu </a:t>
            </a:r>
            <a:r>
              <a:rPr lang="fi-FI" sz="1400" dirty="0"/>
              <a:t>esimiehen kanssa on tärkeä osa työssä jatkamisen tukea, ja työterveysneuvottelussa pohditaan työn räätälöintejä. Työssä jatkaminen yleensä tukee toipumista</a:t>
            </a:r>
            <a:r>
              <a:rPr lang="fi-FI" sz="1400" dirty="0" smtClean="0"/>
              <a:t>.</a:t>
            </a:r>
            <a:endParaRPr lang="fi-FI" sz="1400" dirty="0"/>
          </a:p>
          <a:p>
            <a:pPr marL="0" indent="0">
              <a:buNone/>
            </a:pPr>
            <a:r>
              <a:rPr lang="fi-FI" sz="1400" dirty="0"/>
              <a:t>Mikäli ei todeta sairautta työkyvyttömyyden taustalla, voidaan sairaspoissaolotodistuksessa käyttää myös koodeja: </a:t>
            </a:r>
          </a:p>
          <a:p>
            <a:r>
              <a:rPr lang="fi-FI" sz="1400" dirty="0"/>
              <a:t>Z56.1 Työn </a:t>
            </a:r>
            <a:r>
              <a:rPr lang="fi-FI" sz="1400" dirty="0" smtClean="0"/>
              <a:t>vaihtuminen, Z56.2 </a:t>
            </a:r>
            <a:r>
              <a:rPr lang="fi-FI" sz="1400" dirty="0"/>
              <a:t>Irtisanomisen </a:t>
            </a:r>
            <a:r>
              <a:rPr lang="fi-FI" sz="1400" dirty="0" smtClean="0"/>
              <a:t>pelko, </a:t>
            </a:r>
            <a:br>
              <a:rPr lang="fi-FI" sz="1400" dirty="0" smtClean="0"/>
            </a:br>
            <a:r>
              <a:rPr lang="fi-FI" sz="1400" dirty="0" smtClean="0"/>
              <a:t>Z56.3 </a:t>
            </a:r>
            <a:r>
              <a:rPr lang="fi-FI" sz="1400" dirty="0"/>
              <a:t>Rasittavat </a:t>
            </a:r>
            <a:r>
              <a:rPr lang="fi-FI" sz="1400" dirty="0" smtClean="0"/>
              <a:t>työvuorot, Z56.4 </a:t>
            </a:r>
            <a:r>
              <a:rPr lang="fi-FI" sz="1400" dirty="0"/>
              <a:t>Erimielisyydet työnjohtajan tai työtovereiden </a:t>
            </a:r>
            <a:r>
              <a:rPr lang="fi-FI" sz="1400" dirty="0" smtClean="0"/>
              <a:t>kanssa, Z56.5 </a:t>
            </a:r>
            <a:r>
              <a:rPr lang="fi-FI" sz="1400" dirty="0"/>
              <a:t>Sopimaton </a:t>
            </a:r>
            <a:r>
              <a:rPr lang="fi-FI" sz="1400" dirty="0" smtClean="0"/>
              <a:t>työ, </a:t>
            </a:r>
            <a:br>
              <a:rPr lang="fi-FI" sz="1400" dirty="0" smtClean="0"/>
            </a:br>
            <a:r>
              <a:rPr lang="fi-FI" sz="1400" dirty="0" smtClean="0"/>
              <a:t>Z56.6 </a:t>
            </a:r>
            <a:r>
              <a:rPr lang="fi-FI" sz="1400" dirty="0"/>
              <a:t>Muu työhön liittyvä fyysinen tai psyykkinen liikarasitus</a:t>
            </a:r>
          </a:p>
          <a:p>
            <a:pPr marL="0" indent="0">
              <a:buNone/>
            </a:pPr>
            <a:endParaRPr lang="fi-FI" sz="1400" dirty="0"/>
          </a:p>
        </p:txBody>
      </p:sp>
      <p:sp>
        <p:nvSpPr>
          <p:cNvPr id="5" name="Päivämäärän paikkamerkki 4"/>
          <p:cNvSpPr>
            <a:spLocks noGrp="1"/>
          </p:cNvSpPr>
          <p:nvPr>
            <p:ph type="dt" sz="half" idx="10"/>
          </p:nvPr>
        </p:nvSpPr>
        <p:spPr/>
        <p:txBody>
          <a:bodyPr/>
          <a:lstStyle/>
          <a:p>
            <a:fld id="{C2971E0C-15EE-4A40-8E2E-25F20AC01B48}" type="datetime1">
              <a:rPr lang="fi-FI" smtClean="0"/>
              <a:pPr/>
              <a:t>10.3.2020</a:t>
            </a:fld>
            <a:endParaRPr lang="fi-FI" dirty="0"/>
          </a:p>
        </p:txBody>
      </p:sp>
      <p:sp>
        <p:nvSpPr>
          <p:cNvPr id="7" name="Dian numeron paikkamerkki 6"/>
          <p:cNvSpPr>
            <a:spLocks noGrp="1"/>
          </p:cNvSpPr>
          <p:nvPr>
            <p:ph type="sldNum" sz="quarter" idx="12"/>
          </p:nvPr>
        </p:nvSpPr>
        <p:spPr/>
        <p:txBody>
          <a:bodyPr/>
          <a:lstStyle/>
          <a:p>
            <a:pPr algn="r"/>
            <a:fld id="{F868F2B5-06E2-854C-AD6E-BBA8288DBE7A}" type="slidenum">
              <a:rPr lang="fi-FI" smtClean="0"/>
              <a:pPr algn="r"/>
              <a:t>3</a:t>
            </a:fld>
            <a:endParaRPr lang="fi-FI" dirty="0"/>
          </a:p>
        </p:txBody>
      </p:sp>
      <p:sp>
        <p:nvSpPr>
          <p:cNvPr id="8" name="Tekstiruutu 7"/>
          <p:cNvSpPr txBox="1"/>
          <p:nvPr/>
        </p:nvSpPr>
        <p:spPr>
          <a:xfrm>
            <a:off x="838200" y="727184"/>
            <a:ext cx="9269141" cy="1692771"/>
          </a:xfrm>
          <a:prstGeom prst="rect">
            <a:avLst/>
          </a:prstGeom>
          <a:noFill/>
        </p:spPr>
        <p:txBody>
          <a:bodyPr wrap="none" rtlCol="0">
            <a:spAutoFit/>
          </a:bodyPr>
          <a:lstStyle/>
          <a:p>
            <a:r>
              <a:rPr lang="fi-FI" b="1" dirty="0"/>
              <a:t>Sairaspoissaolot mielenterveyden häiriöissä </a:t>
            </a:r>
            <a:r>
              <a:rPr lang="fi-FI" b="1" dirty="0" smtClean="0"/>
              <a:t>– Työ jaksamisen tukena -toimintamalli</a:t>
            </a:r>
            <a:r>
              <a:rPr lang="fi-FI" b="1" u="sng" dirty="0" smtClean="0"/>
              <a:t/>
            </a:r>
            <a:br>
              <a:rPr lang="fi-FI" b="1" u="sng" dirty="0" smtClean="0"/>
            </a:br>
            <a:endParaRPr lang="fi-FI" dirty="0"/>
          </a:p>
          <a:p>
            <a:r>
              <a:rPr lang="fi-FI" sz="1600" dirty="0"/>
              <a:t>Lääkäri ja hoitaja arvioivat työ- ja toimintakykyä kaikilla käynneillä ja kaikissa kontakteissa työntekijän kanssa. </a:t>
            </a:r>
            <a:endParaRPr lang="fi-FI" sz="1600" dirty="0" smtClean="0"/>
          </a:p>
          <a:p>
            <a:r>
              <a:rPr lang="fi-FI" sz="1600" dirty="0" smtClean="0"/>
              <a:t>Kontaktin </a:t>
            </a:r>
            <a:r>
              <a:rPr lang="fi-FI" sz="1600" dirty="0"/>
              <a:t>perusteella voidaan laatia poissaolotodistus, jossa otetaan kantaa myös mahdollisuuteen osallistua </a:t>
            </a:r>
            <a:endParaRPr lang="fi-FI" sz="1600" dirty="0" smtClean="0"/>
          </a:p>
          <a:p>
            <a:r>
              <a:rPr lang="fi-FI" sz="1600" dirty="0" smtClean="0"/>
              <a:t>korvaavaan </a:t>
            </a:r>
            <a:r>
              <a:rPr lang="fi-FI" sz="1600" dirty="0"/>
              <a:t>työhön. Lääkäri tai hoitaja eivät ota kantaa palkanmaksuun.</a:t>
            </a:r>
          </a:p>
          <a:p>
            <a:endParaRPr lang="fi-FI" dirty="0"/>
          </a:p>
        </p:txBody>
      </p:sp>
      <p:sp>
        <p:nvSpPr>
          <p:cNvPr id="9" name="Tekstiruutu 8"/>
          <p:cNvSpPr txBox="1"/>
          <p:nvPr/>
        </p:nvSpPr>
        <p:spPr>
          <a:xfrm>
            <a:off x="838200" y="2138201"/>
            <a:ext cx="3052759" cy="523220"/>
          </a:xfrm>
          <a:prstGeom prst="rect">
            <a:avLst/>
          </a:prstGeom>
          <a:noFill/>
        </p:spPr>
        <p:txBody>
          <a:bodyPr wrap="none" rtlCol="0">
            <a:spAutoFit/>
          </a:bodyPr>
          <a:lstStyle/>
          <a:p>
            <a:r>
              <a:rPr lang="fi-FI" sz="1400" dirty="0"/>
              <a:t>Esimerkkejä yleisimmistä diagnooseista</a:t>
            </a:r>
          </a:p>
          <a:p>
            <a:endParaRPr lang="fi-FI" sz="1400" dirty="0"/>
          </a:p>
        </p:txBody>
      </p:sp>
    </p:spTree>
    <p:extLst>
      <p:ext uri="{BB962C8B-B14F-4D97-AF65-F5344CB8AC3E}">
        <p14:creationId xmlns:p14="http://schemas.microsoft.com/office/powerpoint/2010/main" val="3238220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isällön paikkamerkki 6"/>
          <p:cNvGraphicFramePr>
            <a:graphicFrameLocks/>
          </p:cNvGraphicFramePr>
          <p:nvPr>
            <p:extLst>
              <p:ext uri="{D42A27DB-BD31-4B8C-83A1-F6EECF244321}">
                <p14:modId xmlns:p14="http://schemas.microsoft.com/office/powerpoint/2010/main" val="547579732"/>
              </p:ext>
            </p:extLst>
          </p:nvPr>
        </p:nvGraphicFramePr>
        <p:xfrm>
          <a:off x="-482053" y="301315"/>
          <a:ext cx="11900263" cy="52151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kstiruutu 2"/>
          <p:cNvSpPr txBox="1"/>
          <p:nvPr/>
        </p:nvSpPr>
        <p:spPr>
          <a:xfrm>
            <a:off x="6403811" y="231725"/>
            <a:ext cx="3456395" cy="1107996"/>
          </a:xfrm>
          <a:prstGeom prst="rect">
            <a:avLst/>
          </a:prstGeom>
          <a:noFill/>
        </p:spPr>
        <p:txBody>
          <a:bodyPr wrap="none" rtlCol="0">
            <a:spAutoFit/>
          </a:bodyPr>
          <a:lstStyle/>
          <a:p>
            <a:r>
              <a:rPr lang="fi-FI" sz="1100" dirty="0" smtClean="0"/>
              <a:t>Taustalla usein sairausloma tai ajatus sairauslomasta.</a:t>
            </a:r>
          </a:p>
          <a:p>
            <a:r>
              <a:rPr lang="fi-FI" sz="1100" dirty="0" smtClean="0"/>
              <a:t>Tavoite on, että esimies ja työntekijä keskustelevat </a:t>
            </a:r>
            <a:br>
              <a:rPr lang="fi-FI" sz="1100" dirty="0" smtClean="0"/>
            </a:br>
            <a:r>
              <a:rPr lang="fi-FI" sz="1100" dirty="0" smtClean="0"/>
              <a:t>jaksamisen haasteista työpaikalla. Vartu-mallin mukainen</a:t>
            </a:r>
            <a:br>
              <a:rPr lang="fi-FI" sz="1100" dirty="0" smtClean="0"/>
            </a:br>
            <a:r>
              <a:rPr lang="fi-FI" sz="1100" dirty="0" smtClean="0"/>
              <a:t> keskustelu käytynä. Työtä voidaan muokata </a:t>
            </a:r>
            <a:r>
              <a:rPr lang="fi-FI" sz="1100" dirty="0"/>
              <a:t> </a:t>
            </a:r>
            <a:endParaRPr lang="fi-FI" sz="1100" dirty="0" smtClean="0"/>
          </a:p>
          <a:p>
            <a:r>
              <a:rPr lang="fi-FI" sz="1100" dirty="0" smtClean="0"/>
              <a:t>mahdollisuuksien mukaan. Mikäli ratkaisua ei löydetä  </a:t>
            </a:r>
          </a:p>
          <a:p>
            <a:r>
              <a:rPr lang="fi-FI" sz="1100" dirty="0" smtClean="0"/>
              <a:t>tässä vaiheessa, siirrytään seuraavaan vaiheeseen.</a:t>
            </a:r>
            <a:endParaRPr lang="fi-FI" sz="1100" dirty="0"/>
          </a:p>
        </p:txBody>
      </p:sp>
      <p:sp>
        <p:nvSpPr>
          <p:cNvPr id="4" name="Tekstiruutu 3"/>
          <p:cNvSpPr txBox="1"/>
          <p:nvPr/>
        </p:nvSpPr>
        <p:spPr>
          <a:xfrm>
            <a:off x="8293608" y="1734954"/>
            <a:ext cx="2823209" cy="769441"/>
          </a:xfrm>
          <a:prstGeom prst="rect">
            <a:avLst/>
          </a:prstGeom>
          <a:noFill/>
        </p:spPr>
        <p:txBody>
          <a:bodyPr wrap="none" rtlCol="0">
            <a:spAutoFit/>
          </a:bodyPr>
          <a:lstStyle/>
          <a:p>
            <a:r>
              <a:rPr lang="fi-FI" sz="1100" dirty="0" smtClean="0"/>
              <a:t>Työntekijä on yhteydessä työterveyshuoltoon.</a:t>
            </a:r>
          </a:p>
          <a:p>
            <a:r>
              <a:rPr lang="fi-FI" sz="1100" dirty="0" smtClean="0"/>
              <a:t>Työterveyshuollon henkilöstö arvio voiko</a:t>
            </a:r>
            <a:br>
              <a:rPr lang="fi-FI" sz="1100" dirty="0" smtClean="0"/>
            </a:br>
            <a:r>
              <a:rPr lang="fi-FI" sz="1100" dirty="0" smtClean="0"/>
              <a:t>Työ jaksamisen tukena –mallia hyödyntää ko.</a:t>
            </a:r>
            <a:br>
              <a:rPr lang="fi-FI" sz="1100" dirty="0" smtClean="0"/>
            </a:br>
            <a:r>
              <a:rPr lang="fi-FI" sz="1100" dirty="0" smtClean="0"/>
              <a:t>tilanteessa heti tai myöhemmin.</a:t>
            </a:r>
            <a:endParaRPr lang="fi-FI" sz="1100" dirty="0"/>
          </a:p>
        </p:txBody>
      </p:sp>
      <p:sp>
        <p:nvSpPr>
          <p:cNvPr id="5" name="Tekstiruutu 4"/>
          <p:cNvSpPr txBox="1"/>
          <p:nvPr/>
        </p:nvSpPr>
        <p:spPr>
          <a:xfrm>
            <a:off x="8293608" y="3425768"/>
            <a:ext cx="3472425" cy="1277273"/>
          </a:xfrm>
          <a:prstGeom prst="rect">
            <a:avLst/>
          </a:prstGeom>
          <a:noFill/>
        </p:spPr>
        <p:txBody>
          <a:bodyPr wrap="none" rtlCol="0">
            <a:spAutoFit/>
          </a:bodyPr>
          <a:lstStyle/>
          <a:p>
            <a:r>
              <a:rPr lang="fi-FI" sz="1100" dirty="0" smtClean="0"/>
              <a:t>Mikäli lähdetään etenemään em. mallin</a:t>
            </a:r>
          </a:p>
          <a:p>
            <a:r>
              <a:rPr lang="fi-FI" sz="1100" dirty="0" smtClean="0"/>
              <a:t>mukaisesti, esimies otetaan mukaan jo alkuvaiheessa.</a:t>
            </a:r>
          </a:p>
          <a:p>
            <a:r>
              <a:rPr lang="fi-FI" sz="1100" dirty="0" err="1" smtClean="0"/>
              <a:t>Tth</a:t>
            </a:r>
            <a:r>
              <a:rPr lang="fi-FI" sz="1100" dirty="0" smtClean="0"/>
              <a:t>, työntekijä ja esimies miettivät työssä jatkamisen</a:t>
            </a:r>
            <a:r>
              <a:rPr lang="fi-FI" sz="1100" dirty="0"/>
              <a:t/>
            </a:r>
            <a:br>
              <a:rPr lang="fi-FI" sz="1100" dirty="0"/>
            </a:br>
            <a:r>
              <a:rPr lang="fi-FI" sz="1100" dirty="0" smtClean="0"/>
              <a:t>ja työssä jaksamisen keinoja sairausloman vaihtoehtona. </a:t>
            </a:r>
            <a:endParaRPr lang="fi-FI" sz="1100" dirty="0"/>
          </a:p>
          <a:p>
            <a:endParaRPr lang="fi-FI" sz="1100" dirty="0" smtClean="0"/>
          </a:p>
          <a:p>
            <a:r>
              <a:rPr lang="fi-FI" sz="1100" dirty="0" smtClean="0"/>
              <a:t>Esimies saa tukea mallin toteuttamisessa sekä </a:t>
            </a:r>
            <a:br>
              <a:rPr lang="fi-FI" sz="1100" dirty="0" smtClean="0"/>
            </a:br>
            <a:r>
              <a:rPr lang="fi-FI" sz="1100" dirty="0" smtClean="0"/>
              <a:t>työterveyshuollosta että henkilöstöhallinnosta.</a:t>
            </a:r>
          </a:p>
        </p:txBody>
      </p:sp>
      <p:sp>
        <p:nvSpPr>
          <p:cNvPr id="6" name="Tekstiruutu 5"/>
          <p:cNvSpPr txBox="1"/>
          <p:nvPr/>
        </p:nvSpPr>
        <p:spPr>
          <a:xfrm>
            <a:off x="5640666" y="5426390"/>
            <a:ext cx="5777544" cy="938719"/>
          </a:xfrm>
          <a:prstGeom prst="rect">
            <a:avLst/>
          </a:prstGeom>
          <a:noFill/>
        </p:spPr>
        <p:txBody>
          <a:bodyPr wrap="none" rtlCol="0">
            <a:spAutoFit/>
          </a:bodyPr>
          <a:lstStyle/>
          <a:p>
            <a:r>
              <a:rPr lang="fi-FI" sz="1100" dirty="0" smtClean="0"/>
              <a:t>Työ jaksamisen tukena -mallin mukaan työtä voidaan muokata tai räätälöidä maksimissaan </a:t>
            </a:r>
            <a:br>
              <a:rPr lang="fi-FI" sz="1100" dirty="0" smtClean="0"/>
            </a:br>
            <a:r>
              <a:rPr lang="fi-FI" sz="1100" dirty="0" smtClean="0"/>
              <a:t>viisi kuukautta ilman, että muutokset vaikuttavat palkkaukseen. Osa-aikaratkaisussa</a:t>
            </a:r>
            <a:br>
              <a:rPr lang="fi-FI" sz="1100" dirty="0" smtClean="0"/>
            </a:br>
            <a:r>
              <a:rPr lang="fi-FI" sz="1100" dirty="0" smtClean="0"/>
              <a:t>työnantaja maksaa osittaisen palkan (yleensä ansionmenetykseen haetaan osasairauspäivärahaa).</a:t>
            </a:r>
          </a:p>
          <a:p>
            <a:r>
              <a:rPr lang="fi-FI" sz="1100" dirty="0" smtClean="0"/>
              <a:t>Voidaan sopia mm. työaikajärjestelyistä, tehtävien räätälöinnistä, työtilojen muutoksista, toisen </a:t>
            </a:r>
            <a:br>
              <a:rPr lang="fi-FI" sz="1100" dirty="0" smtClean="0"/>
            </a:br>
            <a:r>
              <a:rPr lang="fi-FI" sz="1100" dirty="0" smtClean="0"/>
              <a:t>työntekijän antamasta tuesta. </a:t>
            </a:r>
          </a:p>
        </p:txBody>
      </p:sp>
      <p:sp>
        <p:nvSpPr>
          <p:cNvPr id="7" name="Tekstiruutu 6"/>
          <p:cNvSpPr txBox="1"/>
          <p:nvPr/>
        </p:nvSpPr>
        <p:spPr>
          <a:xfrm>
            <a:off x="17307" y="3877946"/>
            <a:ext cx="3092513" cy="1446550"/>
          </a:xfrm>
          <a:prstGeom prst="rect">
            <a:avLst/>
          </a:prstGeom>
          <a:noFill/>
        </p:spPr>
        <p:txBody>
          <a:bodyPr wrap="none" rtlCol="0">
            <a:spAutoFit/>
          </a:bodyPr>
          <a:lstStyle/>
          <a:p>
            <a:r>
              <a:rPr lang="fi-FI" sz="1100" dirty="0" smtClean="0"/>
              <a:t>Työtä tehdään sovituissa rajoissa ja sovituin</a:t>
            </a:r>
            <a:br>
              <a:rPr lang="fi-FI" sz="1100" dirty="0" smtClean="0"/>
            </a:br>
            <a:r>
              <a:rPr lang="fi-FI" sz="1100" dirty="0" smtClean="0"/>
              <a:t>tehtävin. Työntekijä ja esimies sopivat</a:t>
            </a:r>
          </a:p>
          <a:p>
            <a:r>
              <a:rPr lang="fi-FI" sz="1100" dirty="0"/>
              <a:t>y</a:t>
            </a:r>
            <a:r>
              <a:rPr lang="fi-FI" sz="1100" dirty="0" smtClean="0"/>
              <a:t>hdessä miten ja missä tilanteessa työyhteisölle</a:t>
            </a:r>
            <a:br>
              <a:rPr lang="fi-FI" sz="1100" dirty="0" smtClean="0"/>
            </a:br>
            <a:r>
              <a:rPr lang="fi-FI" sz="1100" dirty="0" smtClean="0"/>
              <a:t>kerrotaan työntekijän työrajoitteista </a:t>
            </a:r>
          </a:p>
          <a:p>
            <a:r>
              <a:rPr lang="fi-FI" sz="1100" dirty="0" smtClean="0"/>
              <a:t>(sairaudesta tai sairauksista ei puhuta, ainoastaan</a:t>
            </a:r>
            <a:br>
              <a:rPr lang="fi-FI" sz="1100" dirty="0" smtClean="0"/>
            </a:br>
            <a:r>
              <a:rPr lang="fi-FI" sz="1100" dirty="0" smtClean="0"/>
              <a:t>siitä mitä työntekimisen suhteen on sovittu).</a:t>
            </a:r>
          </a:p>
          <a:p>
            <a:r>
              <a:rPr lang="fi-FI" sz="1100" dirty="0" smtClean="0"/>
              <a:t>Tämä edesauttaa toipumista ja työyhteisö tietää</a:t>
            </a:r>
            <a:br>
              <a:rPr lang="fi-FI" sz="1100" dirty="0" smtClean="0"/>
            </a:br>
            <a:r>
              <a:rPr lang="fi-FI" sz="1100" dirty="0" smtClean="0"/>
              <a:t>työrajoitteista. Pidetään kiinni siitä mitä on sovittu.</a:t>
            </a:r>
          </a:p>
        </p:txBody>
      </p:sp>
      <p:sp>
        <p:nvSpPr>
          <p:cNvPr id="8" name="Tekstiruutu 7"/>
          <p:cNvSpPr txBox="1"/>
          <p:nvPr/>
        </p:nvSpPr>
        <p:spPr>
          <a:xfrm>
            <a:off x="-5582" y="1355701"/>
            <a:ext cx="2906565" cy="1954381"/>
          </a:xfrm>
          <a:prstGeom prst="rect">
            <a:avLst/>
          </a:prstGeom>
          <a:noFill/>
        </p:spPr>
        <p:txBody>
          <a:bodyPr wrap="none" rtlCol="0">
            <a:spAutoFit/>
          </a:bodyPr>
          <a:lstStyle/>
          <a:p>
            <a:r>
              <a:rPr lang="fi-FI" sz="1100" dirty="0" smtClean="0"/>
              <a:t>Esimies käy välikeskusteluita työntekijän kanssa</a:t>
            </a:r>
          </a:p>
          <a:p>
            <a:r>
              <a:rPr lang="fi-FI" sz="1100" dirty="0" smtClean="0"/>
              <a:t>työssä onnistumisesta säännöllisin väliajoin.</a:t>
            </a:r>
            <a:br>
              <a:rPr lang="fi-FI" sz="1100" dirty="0" smtClean="0"/>
            </a:br>
            <a:r>
              <a:rPr lang="fi-FI" sz="1100" dirty="0" smtClean="0"/>
              <a:t>Työterveyshuoltoon sovitaan seuranta-aika.</a:t>
            </a:r>
          </a:p>
          <a:p>
            <a:endParaRPr lang="fi-FI" sz="1100" dirty="0" smtClean="0"/>
          </a:p>
          <a:p>
            <a:r>
              <a:rPr lang="fi-FI" sz="1100" b="1" dirty="0" smtClean="0"/>
              <a:t>Tavoite on siirtyä tekemään omaa varsinaista</a:t>
            </a:r>
            <a:br>
              <a:rPr lang="fi-FI" sz="1100" b="1" dirty="0" smtClean="0"/>
            </a:br>
            <a:r>
              <a:rPr lang="fi-FI" sz="1100" b="1" dirty="0" smtClean="0"/>
              <a:t>työtä. </a:t>
            </a:r>
            <a:r>
              <a:rPr lang="fi-FI" sz="1100" dirty="0" smtClean="0"/>
              <a:t>Mikäli oma varsinainen työ ei pitkällä </a:t>
            </a:r>
            <a:br>
              <a:rPr lang="fi-FI" sz="1100" dirty="0" smtClean="0"/>
            </a:br>
            <a:r>
              <a:rPr lang="fi-FI" sz="1100" dirty="0" smtClean="0"/>
              <a:t>aikavälillä onnistu ja tehtävän räätälöintiin on </a:t>
            </a:r>
            <a:br>
              <a:rPr lang="fi-FI" sz="1100" dirty="0" smtClean="0"/>
            </a:br>
            <a:r>
              <a:rPr lang="fi-FI" sz="1100" dirty="0" smtClean="0"/>
              <a:t>pysyvä tarve, käydään erillinen keskustelu</a:t>
            </a:r>
            <a:br>
              <a:rPr lang="fi-FI" sz="1100" dirty="0" smtClean="0"/>
            </a:br>
            <a:r>
              <a:rPr lang="fi-FI" sz="1100" dirty="0" smtClean="0"/>
              <a:t>työterveyshuollon, työntekijän, esimiehen ja </a:t>
            </a:r>
            <a:br>
              <a:rPr lang="fi-FI" sz="1100" dirty="0" smtClean="0"/>
            </a:br>
            <a:r>
              <a:rPr lang="fi-FI" sz="1100" dirty="0" smtClean="0"/>
              <a:t>henkilöstöhallinnon edustajan kanssa</a:t>
            </a:r>
            <a:br>
              <a:rPr lang="fi-FI" sz="1100" dirty="0" smtClean="0"/>
            </a:br>
            <a:r>
              <a:rPr lang="fi-FI" sz="1100" dirty="0" smtClean="0"/>
              <a:t>(käynnistetään uudelleensijoitus).</a:t>
            </a:r>
          </a:p>
        </p:txBody>
      </p:sp>
      <p:sp>
        <p:nvSpPr>
          <p:cNvPr id="10" name="Tekstiruutu 9"/>
          <p:cNvSpPr txBox="1"/>
          <p:nvPr/>
        </p:nvSpPr>
        <p:spPr>
          <a:xfrm>
            <a:off x="3709022" y="2463743"/>
            <a:ext cx="3776547" cy="892552"/>
          </a:xfrm>
          <a:prstGeom prst="rect">
            <a:avLst/>
          </a:prstGeom>
          <a:noFill/>
        </p:spPr>
        <p:txBody>
          <a:bodyPr wrap="none" rtlCol="0">
            <a:spAutoFit/>
          </a:bodyPr>
          <a:lstStyle/>
          <a:p>
            <a:r>
              <a:rPr lang="fi-FI" sz="2000" dirty="0" smtClean="0">
                <a:solidFill>
                  <a:schemeClr val="accent1">
                    <a:lumMod val="75000"/>
                  </a:schemeClr>
                </a:solidFill>
                <a:latin typeface="Arial Rounded MT Bold" panose="020F0704030504030204" pitchFamily="34" charset="0"/>
              </a:rPr>
              <a:t>Työ jaksamisen tukena –malli</a:t>
            </a:r>
            <a:br>
              <a:rPr lang="fi-FI" sz="2000" dirty="0" smtClean="0">
                <a:solidFill>
                  <a:schemeClr val="accent1">
                    <a:lumMod val="75000"/>
                  </a:schemeClr>
                </a:solidFill>
                <a:latin typeface="Arial Rounded MT Bold" panose="020F0704030504030204" pitchFamily="34" charset="0"/>
              </a:rPr>
            </a:br>
            <a:r>
              <a:rPr lang="fi-FI" sz="2000" dirty="0" smtClean="0">
                <a:solidFill>
                  <a:schemeClr val="accent1">
                    <a:lumMod val="75000"/>
                  </a:schemeClr>
                </a:solidFill>
                <a:latin typeface="Arial Rounded MT Bold" panose="020F0704030504030204" pitchFamily="34" charset="0"/>
              </a:rPr>
              <a:t>     </a:t>
            </a:r>
            <a:r>
              <a:rPr lang="fi-FI" sz="1200" dirty="0" smtClean="0">
                <a:solidFill>
                  <a:schemeClr val="accent1">
                    <a:lumMod val="75000"/>
                  </a:schemeClr>
                </a:solidFill>
                <a:latin typeface="Berlin Sans FB" panose="020E0602020502020306" pitchFamily="34" charset="0"/>
              </a:rPr>
              <a:t>Tuetaan työkykyä ja mahdollisuutta työn </a:t>
            </a:r>
            <a:br>
              <a:rPr lang="fi-FI" sz="1200" dirty="0" smtClean="0">
                <a:solidFill>
                  <a:schemeClr val="accent1">
                    <a:lumMod val="75000"/>
                  </a:schemeClr>
                </a:solidFill>
                <a:latin typeface="Berlin Sans FB" panose="020E0602020502020306" pitchFamily="34" charset="0"/>
              </a:rPr>
            </a:br>
            <a:r>
              <a:rPr lang="fi-FI" sz="1200" dirty="0" smtClean="0">
                <a:solidFill>
                  <a:schemeClr val="accent1">
                    <a:lumMod val="75000"/>
                  </a:schemeClr>
                </a:solidFill>
                <a:latin typeface="Berlin Sans FB" panose="020E0602020502020306" pitchFamily="34" charset="0"/>
              </a:rPr>
              <a:t>jatkamiseen terveydellisistä rajoitteista huolimatta</a:t>
            </a:r>
            <a:r>
              <a:rPr lang="fi-FI" sz="1200" dirty="0" smtClean="0">
                <a:solidFill>
                  <a:schemeClr val="accent1">
                    <a:lumMod val="75000"/>
                  </a:schemeClr>
                </a:solidFill>
                <a:latin typeface="Arial Rounded MT Bold" panose="020F0704030504030204" pitchFamily="34" charset="0"/>
              </a:rPr>
              <a:t>.</a:t>
            </a:r>
            <a:endParaRPr lang="fi-FI" sz="1200"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val="1605536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yöristetty suorakulmio 8"/>
          <p:cNvSpPr/>
          <p:nvPr/>
        </p:nvSpPr>
        <p:spPr>
          <a:xfrm>
            <a:off x="5756988" y="141612"/>
            <a:ext cx="6242179" cy="657642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fi-FI"/>
          </a:p>
        </p:txBody>
      </p:sp>
      <p:sp>
        <p:nvSpPr>
          <p:cNvPr id="7" name="Pyöristetty suorakulmio 6"/>
          <p:cNvSpPr/>
          <p:nvPr/>
        </p:nvSpPr>
        <p:spPr>
          <a:xfrm>
            <a:off x="83975" y="141612"/>
            <a:ext cx="5491066" cy="657642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i-FI"/>
          </a:p>
        </p:txBody>
      </p:sp>
      <p:sp>
        <p:nvSpPr>
          <p:cNvPr id="3" name="Tekstin paikkamerkki 2"/>
          <p:cNvSpPr>
            <a:spLocks noGrp="1"/>
          </p:cNvSpPr>
          <p:nvPr>
            <p:ph type="body" idx="1"/>
          </p:nvPr>
        </p:nvSpPr>
        <p:spPr>
          <a:xfrm>
            <a:off x="417254" y="321129"/>
            <a:ext cx="5157787" cy="823912"/>
          </a:xfrm>
        </p:spPr>
        <p:txBody>
          <a:bodyPr/>
          <a:lstStyle/>
          <a:p>
            <a:r>
              <a:rPr lang="fi-FI" dirty="0" smtClean="0"/>
              <a:t>Työn muokkausta koskevassa työterveysneuvottelussa </a:t>
            </a:r>
            <a:endParaRPr lang="fi-FI" dirty="0"/>
          </a:p>
        </p:txBody>
      </p:sp>
      <p:sp>
        <p:nvSpPr>
          <p:cNvPr id="4" name="Sisällön paikkamerkki 3"/>
          <p:cNvSpPr>
            <a:spLocks noGrp="1"/>
          </p:cNvSpPr>
          <p:nvPr>
            <p:ph sz="half" idx="2"/>
          </p:nvPr>
        </p:nvSpPr>
        <p:spPr>
          <a:xfrm>
            <a:off x="417254" y="1324558"/>
            <a:ext cx="5157787" cy="4889630"/>
          </a:xfrm>
        </p:spPr>
        <p:txBody>
          <a:bodyPr>
            <a:normAutofit/>
          </a:bodyPr>
          <a:lstStyle/>
          <a:p>
            <a:pPr marL="342900" indent="-342900">
              <a:buFont typeface="+mj-lt"/>
              <a:buAutoNum type="arabicPeriod"/>
            </a:pPr>
            <a:r>
              <a:rPr lang="fi-FI" sz="1600" dirty="0" smtClean="0"/>
              <a:t>kartoitetaan </a:t>
            </a:r>
            <a:r>
              <a:rPr lang="fi-FI" sz="1600" dirty="0"/>
              <a:t>työntekijän työkykyä </a:t>
            </a:r>
            <a:r>
              <a:rPr lang="fi-FI" sz="1600" dirty="0" smtClean="0"/>
              <a:t>suhteessa työtehtäviin </a:t>
            </a:r>
            <a:r>
              <a:rPr lang="fi-FI" sz="1600" dirty="0"/>
              <a:t>(työntekijän oma arvio </a:t>
            </a:r>
            <a:r>
              <a:rPr lang="fi-FI" sz="1600" dirty="0" smtClean="0"/>
              <a:t>työkyvystä, työterveyshuollon </a:t>
            </a:r>
            <a:r>
              <a:rPr lang="fi-FI" sz="1600" dirty="0"/>
              <a:t>tekemät </a:t>
            </a:r>
            <a:r>
              <a:rPr lang="fi-FI" sz="1600" dirty="0" smtClean="0"/>
              <a:t>selvitykset ja </a:t>
            </a:r>
            <a:r>
              <a:rPr lang="fi-FI" sz="1600" dirty="0"/>
              <a:t>arvioinnit, esimiehen näkemys</a:t>
            </a:r>
            <a:r>
              <a:rPr lang="fi-FI" sz="1600" dirty="0" smtClean="0"/>
              <a:t>)</a:t>
            </a:r>
          </a:p>
          <a:p>
            <a:pPr marL="342900" indent="-342900">
              <a:buFont typeface="+mj-lt"/>
              <a:buAutoNum type="arabicPeriod"/>
            </a:pPr>
            <a:r>
              <a:rPr lang="fi-FI" sz="1600" dirty="0"/>
              <a:t>keskustellaan työntekijää erityisesti kuormittavista työtehtävistä ja työtilanteista ja haetaan ratkaisuja niiden </a:t>
            </a:r>
            <a:r>
              <a:rPr lang="fi-FI" sz="1600" dirty="0" smtClean="0"/>
              <a:t>muokkaamiseen</a:t>
            </a:r>
          </a:p>
          <a:p>
            <a:pPr marL="342900" indent="-342900">
              <a:buFont typeface="+mj-lt"/>
              <a:buAutoNum type="arabicPeriod"/>
            </a:pPr>
            <a:r>
              <a:rPr lang="fi-FI" sz="1600" dirty="0"/>
              <a:t>sovitaan toteutettavista työn muokkauksen toimenpiteistä, vastuuhenkilöistä ja muutosten </a:t>
            </a:r>
            <a:r>
              <a:rPr lang="fi-FI" sz="1600" dirty="0" smtClean="0"/>
              <a:t>kestosta</a:t>
            </a:r>
          </a:p>
          <a:p>
            <a:pPr marL="342900" indent="-342900">
              <a:buFont typeface="+mj-lt"/>
              <a:buAutoNum type="arabicPeriod"/>
            </a:pPr>
            <a:r>
              <a:rPr lang="fi-FI" sz="1600" dirty="0"/>
              <a:t>käydään läpi työn muokkauksen </a:t>
            </a:r>
            <a:r>
              <a:rPr lang="fi-FI" sz="1600" dirty="0" smtClean="0"/>
              <a:t>mahdolliset vaikutukset </a:t>
            </a:r>
            <a:r>
              <a:rPr lang="fi-FI" sz="1600" dirty="0"/>
              <a:t>työaikaan ja palkkaan </a:t>
            </a:r>
            <a:r>
              <a:rPr lang="fi-FI" sz="1600" dirty="0" smtClean="0"/>
              <a:t>sekä mahdollisten </a:t>
            </a:r>
            <a:r>
              <a:rPr lang="fi-FI" sz="1600" dirty="0"/>
              <a:t>(kuntoutus)etuuksien </a:t>
            </a:r>
            <a:r>
              <a:rPr lang="fi-FI" sz="1600" dirty="0" smtClean="0"/>
              <a:t>yhteensovittaminen palkan kanssa</a:t>
            </a:r>
          </a:p>
          <a:p>
            <a:pPr marL="342900" indent="-342900">
              <a:buFont typeface="+mj-lt"/>
              <a:buAutoNum type="arabicPeriod"/>
            </a:pPr>
            <a:r>
              <a:rPr lang="fi-FI" sz="1600" dirty="0"/>
              <a:t>sovitaan kokeiluajasta ja </a:t>
            </a:r>
            <a:r>
              <a:rPr lang="fi-FI" sz="1600" dirty="0" smtClean="0"/>
              <a:t>sen jälkeen pidettävästä seurantapalaverista</a:t>
            </a:r>
          </a:p>
          <a:p>
            <a:pPr marL="342900" indent="-342900">
              <a:buFont typeface="+mj-lt"/>
              <a:buAutoNum type="arabicPeriod"/>
            </a:pPr>
            <a:r>
              <a:rPr lang="fi-FI" sz="1600" dirty="0"/>
              <a:t>pohditaan alustavasti varasuunnitelmaa </a:t>
            </a:r>
            <a:r>
              <a:rPr lang="fi-FI" sz="1600" dirty="0" smtClean="0"/>
              <a:t>siltä varalta</a:t>
            </a:r>
            <a:r>
              <a:rPr lang="fi-FI" sz="1600" dirty="0"/>
              <a:t>, että työn muokkauksen </a:t>
            </a:r>
            <a:r>
              <a:rPr lang="fi-FI" sz="1600" dirty="0" smtClean="0"/>
              <a:t>toimenpiteistä ei </a:t>
            </a:r>
            <a:r>
              <a:rPr lang="fi-FI" sz="1600" dirty="0"/>
              <a:t>ole apua työntekijän </a:t>
            </a:r>
            <a:r>
              <a:rPr lang="fi-FI" sz="1600" dirty="0" smtClean="0"/>
              <a:t>tilanteessa.</a:t>
            </a:r>
            <a:endParaRPr lang="fi-FI" sz="1600" dirty="0"/>
          </a:p>
          <a:p>
            <a:pPr marL="0" indent="0">
              <a:buNone/>
            </a:pPr>
            <a:endParaRPr lang="fi-FI" sz="1600" dirty="0"/>
          </a:p>
          <a:p>
            <a:pPr marL="0" indent="0">
              <a:buNone/>
            </a:pPr>
            <a:endParaRPr lang="fi-FI" sz="1200" i="1" dirty="0" smtClean="0">
              <a:solidFill>
                <a:srgbClr val="00B0F0"/>
              </a:solidFill>
            </a:endParaRPr>
          </a:p>
          <a:p>
            <a:pPr marL="0" indent="0">
              <a:buNone/>
            </a:pPr>
            <a:endParaRPr lang="fi-FI" sz="1700" dirty="0"/>
          </a:p>
          <a:p>
            <a:pPr marL="0" indent="0">
              <a:buNone/>
            </a:pPr>
            <a:endParaRPr lang="fi-FI" sz="1700" dirty="0"/>
          </a:p>
          <a:p>
            <a:endParaRPr lang="fi-FI" sz="1700" dirty="0" smtClean="0"/>
          </a:p>
          <a:p>
            <a:endParaRPr lang="fi-FI" sz="1700" dirty="0"/>
          </a:p>
          <a:p>
            <a:pPr marL="0" indent="0">
              <a:buNone/>
            </a:pPr>
            <a:endParaRPr lang="fi-FI" sz="1700" dirty="0"/>
          </a:p>
          <a:p>
            <a:endParaRPr lang="fi-FI" sz="1600" dirty="0"/>
          </a:p>
          <a:p>
            <a:endParaRPr lang="fi-FI" sz="1600" dirty="0"/>
          </a:p>
        </p:txBody>
      </p:sp>
      <p:sp>
        <p:nvSpPr>
          <p:cNvPr id="5" name="Tekstin paikkamerkki 4"/>
          <p:cNvSpPr>
            <a:spLocks noGrp="1"/>
          </p:cNvSpPr>
          <p:nvPr>
            <p:ph type="body" sz="quarter" idx="3"/>
          </p:nvPr>
        </p:nvSpPr>
        <p:spPr>
          <a:xfrm>
            <a:off x="6097555" y="141612"/>
            <a:ext cx="5183188" cy="823912"/>
          </a:xfrm>
        </p:spPr>
        <p:txBody>
          <a:bodyPr/>
          <a:lstStyle/>
          <a:p>
            <a:r>
              <a:rPr lang="fi-FI" dirty="0" smtClean="0"/>
              <a:t>Vinkkejä esimiehelle</a:t>
            </a:r>
            <a:endParaRPr lang="fi-FI" dirty="0"/>
          </a:p>
        </p:txBody>
      </p:sp>
      <p:sp>
        <p:nvSpPr>
          <p:cNvPr id="6" name="Sisällön paikkamerkki 5"/>
          <p:cNvSpPr>
            <a:spLocks noGrp="1"/>
          </p:cNvSpPr>
          <p:nvPr>
            <p:ph sz="quarter" idx="4"/>
          </p:nvPr>
        </p:nvSpPr>
        <p:spPr>
          <a:xfrm>
            <a:off x="6097555" y="1184598"/>
            <a:ext cx="5742992" cy="5533443"/>
          </a:xfrm>
        </p:spPr>
        <p:txBody>
          <a:bodyPr>
            <a:normAutofit lnSpcReduction="10000"/>
          </a:bodyPr>
          <a:lstStyle/>
          <a:p>
            <a:pPr marL="0" indent="0">
              <a:buNone/>
            </a:pPr>
            <a:r>
              <a:rPr lang="fi-FI" sz="2000" dirty="0">
                <a:solidFill>
                  <a:srgbClr val="DA5316"/>
                </a:solidFill>
              </a:rPr>
              <a:t>Miten otan työntekijän vastaan </a:t>
            </a:r>
            <a:r>
              <a:rPr lang="fi-FI" sz="2000" dirty="0" smtClean="0">
                <a:solidFill>
                  <a:srgbClr val="DA5316"/>
                </a:solidFill>
              </a:rPr>
              <a:t>pitkän sairausloman </a:t>
            </a:r>
            <a:r>
              <a:rPr lang="fi-FI" sz="2000" dirty="0">
                <a:solidFill>
                  <a:srgbClr val="DA5316"/>
                </a:solidFill>
              </a:rPr>
              <a:t>jälkeen ja mitä voin sanoa?</a:t>
            </a:r>
          </a:p>
          <a:p>
            <a:pPr marL="0" indent="0">
              <a:buNone/>
            </a:pPr>
            <a:r>
              <a:rPr lang="fi-FI" sz="1600" i="1" dirty="0"/>
              <a:t>Sairauslomalta palaava työntekijä saattaa </a:t>
            </a:r>
            <a:r>
              <a:rPr lang="fi-FI" sz="1600" i="1" dirty="0" smtClean="0"/>
              <a:t>jännittää, miten </a:t>
            </a:r>
            <a:r>
              <a:rPr lang="fi-FI" sz="1600" i="1" dirty="0"/>
              <a:t>häneen suhtaudutaan työpaikalla. Tilanne </a:t>
            </a:r>
            <a:r>
              <a:rPr lang="fi-FI" sz="1600" i="1" dirty="0" smtClean="0"/>
              <a:t>voi olla </a:t>
            </a:r>
            <a:r>
              <a:rPr lang="fi-FI" sz="1600" i="1" dirty="0"/>
              <a:t>uusi ja hämmentävä myös esimiehelle. Tässä </a:t>
            </a:r>
            <a:r>
              <a:rPr lang="fi-FI" sz="1600" i="1" dirty="0" smtClean="0"/>
              <a:t>on joitakin </a:t>
            </a:r>
            <a:r>
              <a:rPr lang="fi-FI" sz="1600" i="1" dirty="0"/>
              <a:t>vinkkejä esimiehen tueksi</a:t>
            </a:r>
            <a:r>
              <a:rPr lang="fi-FI" sz="1600" i="1" dirty="0" smtClean="0"/>
              <a:t>:</a:t>
            </a:r>
            <a:endParaRPr lang="fi-FI" sz="1600" i="1" dirty="0"/>
          </a:p>
          <a:p>
            <a:pPr marL="0" indent="0">
              <a:buNone/>
            </a:pPr>
            <a:r>
              <a:rPr lang="fi-FI" sz="1600" dirty="0" smtClean="0"/>
              <a:t>Tilanne </a:t>
            </a:r>
            <a:r>
              <a:rPr lang="fi-FI" sz="1600" dirty="0"/>
              <a:t>ei vaadi erityisosaamista – luonnollisuus </a:t>
            </a:r>
            <a:r>
              <a:rPr lang="fi-FI" sz="1600" dirty="0" smtClean="0"/>
              <a:t>ja empatia </a:t>
            </a:r>
            <a:r>
              <a:rPr lang="fi-FI" sz="1600" dirty="0"/>
              <a:t>esimiehenä riittävät.</a:t>
            </a:r>
          </a:p>
          <a:p>
            <a:pPr marL="0" indent="0">
              <a:buNone/>
            </a:pPr>
            <a:r>
              <a:rPr lang="fi-FI" sz="1600" dirty="0" smtClean="0"/>
              <a:t>Toivota </a:t>
            </a:r>
            <a:r>
              <a:rPr lang="fi-FI" sz="1600" dirty="0"/>
              <a:t>työntekijä tervetulleeksi ja osoita </a:t>
            </a:r>
            <a:r>
              <a:rPr lang="fi-FI" sz="1600" dirty="0" smtClean="0"/>
              <a:t>olevasi ilahtunut </a:t>
            </a:r>
            <a:r>
              <a:rPr lang="fi-FI" sz="1600" dirty="0"/>
              <a:t>hänen paluustaan – ”Tervetuloa </a:t>
            </a:r>
            <a:r>
              <a:rPr lang="fi-FI" sz="1600" dirty="0" smtClean="0"/>
              <a:t>takaisin töihin</a:t>
            </a:r>
            <a:r>
              <a:rPr lang="fi-FI" sz="1600" dirty="0"/>
              <a:t>! Minusta on hienoa, että olet taas täällä</a:t>
            </a:r>
            <a:r>
              <a:rPr lang="fi-FI" sz="1600" dirty="0" smtClean="0"/>
              <a:t>.”</a:t>
            </a:r>
            <a:endParaRPr lang="fi-FI" sz="1600" dirty="0"/>
          </a:p>
          <a:p>
            <a:pPr marL="0" indent="0">
              <a:buNone/>
            </a:pPr>
            <a:r>
              <a:rPr lang="fi-FI" sz="1600" dirty="0" smtClean="0"/>
              <a:t>Älä </a:t>
            </a:r>
            <a:r>
              <a:rPr lang="fi-FI" sz="1600" dirty="0"/>
              <a:t>tee olettamuksia, vaan kysy </a:t>
            </a:r>
            <a:r>
              <a:rPr lang="fi-FI" sz="1600" dirty="0" smtClean="0"/>
              <a:t>– ”</a:t>
            </a:r>
            <a:r>
              <a:rPr lang="fi-FI" sz="1600" dirty="0"/>
              <a:t>Millaista sinusta on palata takaisin töihin</a:t>
            </a:r>
            <a:r>
              <a:rPr lang="fi-FI" sz="1600" dirty="0" smtClean="0"/>
              <a:t>?”, ”</a:t>
            </a:r>
            <a:r>
              <a:rPr lang="fi-FI" sz="1600" dirty="0"/>
              <a:t>Huolettaako sinua jokin asia töihin paluussa</a:t>
            </a:r>
            <a:r>
              <a:rPr lang="fi-FI" sz="1600" dirty="0" smtClean="0"/>
              <a:t>?”, ”</a:t>
            </a:r>
            <a:r>
              <a:rPr lang="fi-FI" sz="1600" dirty="0"/>
              <a:t>Toivotko, että kerron asiasta jotain </a:t>
            </a:r>
            <a:r>
              <a:rPr lang="fi-FI" sz="1600" dirty="0" smtClean="0"/>
              <a:t>muille työntekijöille</a:t>
            </a:r>
            <a:r>
              <a:rPr lang="fi-FI" sz="1600" dirty="0"/>
              <a:t>?”, ”Miten voisin esimiehenä </a:t>
            </a:r>
            <a:r>
              <a:rPr lang="fi-FI" sz="1600" dirty="0" smtClean="0"/>
              <a:t>parhaiten auttaa </a:t>
            </a:r>
            <a:r>
              <a:rPr lang="fi-FI" sz="1600" dirty="0"/>
              <a:t>sinua töihin paluussa</a:t>
            </a:r>
            <a:r>
              <a:rPr lang="fi-FI" sz="1600" dirty="0" smtClean="0"/>
              <a:t>?”</a:t>
            </a:r>
          </a:p>
          <a:p>
            <a:pPr marL="0" indent="0">
              <a:buNone/>
            </a:pPr>
            <a:r>
              <a:rPr lang="fi-FI" sz="1600" dirty="0" smtClean="0"/>
              <a:t>Tue </a:t>
            </a:r>
            <a:r>
              <a:rPr lang="fi-FI" sz="1600" dirty="0"/>
              <a:t>työn tekemistä niin työn kuin </a:t>
            </a:r>
            <a:r>
              <a:rPr lang="fi-FI" sz="1600" dirty="0" smtClean="0"/>
              <a:t>työntekijänkin tarpeista </a:t>
            </a:r>
            <a:r>
              <a:rPr lang="fi-FI" sz="1600" dirty="0"/>
              <a:t>käsin – ”Suunnittelimme jo </a:t>
            </a:r>
            <a:r>
              <a:rPr lang="fi-FI" sz="1600" dirty="0" smtClean="0"/>
              <a:t>aiemmin työsi </a:t>
            </a:r>
            <a:r>
              <a:rPr lang="fi-FI" sz="1600" dirty="0"/>
              <a:t>järjestämistä nyt kun palaat töihin</a:t>
            </a:r>
            <a:r>
              <a:rPr lang="fi-FI" sz="1600" dirty="0" smtClean="0"/>
              <a:t>”, ”</a:t>
            </a:r>
            <a:r>
              <a:rPr lang="fi-FI" sz="1600" dirty="0"/>
              <a:t>Oletko ehtinyt ajatella </a:t>
            </a:r>
            <a:r>
              <a:rPr lang="fi-FI" sz="1600" dirty="0" smtClean="0"/>
              <a:t>asiaa? Miltä </a:t>
            </a:r>
            <a:r>
              <a:rPr lang="fi-FI" sz="1600" dirty="0"/>
              <a:t>suunnitellut työtehtävät, työmäärä ja </a:t>
            </a:r>
            <a:r>
              <a:rPr lang="fi-FI" sz="1600" dirty="0" smtClean="0"/>
              <a:t>työn järjestelyt </a:t>
            </a:r>
            <a:r>
              <a:rPr lang="fi-FI" sz="1600" dirty="0"/>
              <a:t>tällä hetkellä vaikuttavat sinusta?”</a:t>
            </a:r>
          </a:p>
          <a:p>
            <a:pPr marL="0" indent="0">
              <a:buNone/>
            </a:pPr>
            <a:r>
              <a:rPr lang="fi-FI" sz="1600" dirty="0" smtClean="0"/>
              <a:t>Kerro </a:t>
            </a:r>
            <a:r>
              <a:rPr lang="fi-FI" sz="1600" dirty="0"/>
              <a:t>olevasi käytettävissä – ”Voit koska </a:t>
            </a:r>
            <a:r>
              <a:rPr lang="fi-FI" sz="1600" dirty="0" smtClean="0"/>
              <a:t>tahansa olla </a:t>
            </a:r>
            <a:r>
              <a:rPr lang="fi-FI" sz="1600" dirty="0"/>
              <a:t>minuun yhteydessä, niin pohditaan asioita yhdessä.”</a:t>
            </a:r>
          </a:p>
          <a:p>
            <a:pPr marL="0" indent="0">
              <a:buNone/>
            </a:pPr>
            <a:r>
              <a:rPr lang="fi-FI" sz="1300" i="1" dirty="0" smtClean="0">
                <a:solidFill>
                  <a:srgbClr val="00B0F0"/>
                </a:solidFill>
              </a:rPr>
              <a:t>      Ahola </a:t>
            </a:r>
            <a:r>
              <a:rPr lang="fi-FI" sz="1300" i="1" dirty="0">
                <a:solidFill>
                  <a:srgbClr val="00B0F0"/>
                </a:solidFill>
              </a:rPr>
              <a:t>2011, (46), pohjalta laadittu.</a:t>
            </a:r>
          </a:p>
          <a:p>
            <a:pPr marL="0" indent="0">
              <a:buNone/>
            </a:pPr>
            <a:endParaRPr lang="fi-FI" dirty="0"/>
          </a:p>
          <a:p>
            <a:pPr marL="0" indent="0">
              <a:buNone/>
            </a:pPr>
            <a:endParaRPr lang="fi-FI" sz="1600" dirty="0"/>
          </a:p>
          <a:p>
            <a:pPr marL="0" indent="0">
              <a:buNone/>
            </a:pPr>
            <a:endParaRPr lang="fi-FI" sz="1600" dirty="0"/>
          </a:p>
        </p:txBody>
      </p:sp>
    </p:spTree>
    <p:extLst>
      <p:ext uri="{BB962C8B-B14F-4D97-AF65-F5344CB8AC3E}">
        <p14:creationId xmlns:p14="http://schemas.microsoft.com/office/powerpoint/2010/main" val="1818996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orakulmio 7"/>
          <p:cNvSpPr/>
          <p:nvPr/>
        </p:nvSpPr>
        <p:spPr>
          <a:xfrm>
            <a:off x="7744408" y="121298"/>
            <a:ext cx="4226768" cy="681772"/>
          </a:xfrm>
          <a:prstGeom prst="rect">
            <a:avLst/>
          </a:prstGeom>
          <a:effectLst>
            <a:softEdge rad="63500"/>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fi-FI"/>
          </a:p>
        </p:txBody>
      </p:sp>
      <p:graphicFrame>
        <p:nvGraphicFramePr>
          <p:cNvPr id="3" name="Taulukko 2"/>
          <p:cNvGraphicFramePr>
            <a:graphicFrameLocks noGrp="1"/>
          </p:cNvGraphicFramePr>
          <p:nvPr>
            <p:extLst>
              <p:ext uri="{D42A27DB-BD31-4B8C-83A1-F6EECF244321}">
                <p14:modId xmlns:p14="http://schemas.microsoft.com/office/powerpoint/2010/main" val="2522055166"/>
              </p:ext>
            </p:extLst>
          </p:nvPr>
        </p:nvGraphicFramePr>
        <p:xfrm>
          <a:off x="279917" y="823518"/>
          <a:ext cx="11391642" cy="5445484"/>
        </p:xfrm>
        <a:graphic>
          <a:graphicData uri="http://schemas.openxmlformats.org/drawingml/2006/table">
            <a:tbl>
              <a:tblPr firstRow="1" bandRow="1">
                <a:tableStyleId>{5940675A-B579-460E-94D1-54222C63F5DA}</a:tableStyleId>
              </a:tblPr>
              <a:tblGrid>
                <a:gridCol w="8684781">
                  <a:extLst>
                    <a:ext uri="{9D8B030D-6E8A-4147-A177-3AD203B41FA5}">
                      <a16:colId xmlns:a16="http://schemas.microsoft.com/office/drawing/2014/main" val="2882458290"/>
                    </a:ext>
                  </a:extLst>
                </a:gridCol>
                <a:gridCol w="793770">
                  <a:extLst>
                    <a:ext uri="{9D8B030D-6E8A-4147-A177-3AD203B41FA5}">
                      <a16:colId xmlns:a16="http://schemas.microsoft.com/office/drawing/2014/main" val="3761323677"/>
                    </a:ext>
                  </a:extLst>
                </a:gridCol>
                <a:gridCol w="957195">
                  <a:extLst>
                    <a:ext uri="{9D8B030D-6E8A-4147-A177-3AD203B41FA5}">
                      <a16:colId xmlns:a16="http://schemas.microsoft.com/office/drawing/2014/main" val="1064638656"/>
                    </a:ext>
                  </a:extLst>
                </a:gridCol>
                <a:gridCol w="955896">
                  <a:extLst>
                    <a:ext uri="{9D8B030D-6E8A-4147-A177-3AD203B41FA5}">
                      <a16:colId xmlns:a16="http://schemas.microsoft.com/office/drawing/2014/main" val="131185676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b="1" dirty="0" smtClean="0"/>
                        <a:t>Ovatko työn kognitiiviset vaatimukset kohtuullisia ja tukevatko olosuhteet hyvää kognitiivista suoriutumista?</a:t>
                      </a:r>
                    </a:p>
                  </a:txBody>
                  <a:tcPr>
                    <a:solidFill>
                      <a:schemeClr val="accent1">
                        <a:lumMod val="20000"/>
                        <a:lumOff val="80000"/>
                      </a:schemeClr>
                    </a:solidFill>
                  </a:tcPr>
                </a:tc>
                <a:tc>
                  <a:txBody>
                    <a:bodyPr/>
                    <a:lstStyle/>
                    <a:p>
                      <a:r>
                        <a:rPr lang="fi-FI" sz="1200" dirty="0" smtClean="0"/>
                        <a:t>Kunnossa</a:t>
                      </a:r>
                      <a:endParaRPr lang="fi-FI" sz="1200" dirty="0"/>
                    </a:p>
                  </a:txBody>
                  <a:tcPr>
                    <a:solidFill>
                      <a:schemeClr val="accent1">
                        <a:lumMod val="20000"/>
                        <a:lumOff val="80000"/>
                      </a:schemeClr>
                    </a:solidFill>
                  </a:tcPr>
                </a:tc>
                <a:tc>
                  <a:txBody>
                    <a:bodyPr/>
                    <a:lstStyle/>
                    <a:p>
                      <a:r>
                        <a:rPr lang="fi-FI" sz="1200" dirty="0" smtClean="0"/>
                        <a:t>Osittain</a:t>
                      </a:r>
                    </a:p>
                    <a:p>
                      <a:r>
                        <a:rPr lang="fi-FI" sz="1200" dirty="0" smtClean="0"/>
                        <a:t>kunnossa</a:t>
                      </a:r>
                      <a:endParaRPr lang="fi-FI" sz="1200" dirty="0"/>
                    </a:p>
                  </a:txBody>
                  <a:tcPr>
                    <a:solidFill>
                      <a:schemeClr val="accent1">
                        <a:lumMod val="20000"/>
                        <a:lumOff val="80000"/>
                      </a:schemeClr>
                    </a:solidFill>
                  </a:tcPr>
                </a:tc>
                <a:tc>
                  <a:txBody>
                    <a:bodyPr/>
                    <a:lstStyle/>
                    <a:p>
                      <a:r>
                        <a:rPr lang="fi-FI" sz="1200" dirty="0" smtClean="0"/>
                        <a:t>Ei kunnossa</a:t>
                      </a:r>
                      <a:endParaRPr lang="fi-FI" sz="1200" dirty="0"/>
                    </a:p>
                  </a:txBody>
                  <a:tcPr>
                    <a:solidFill>
                      <a:schemeClr val="accent1">
                        <a:lumMod val="20000"/>
                        <a:lumOff val="80000"/>
                      </a:schemeClr>
                    </a:solidFill>
                  </a:tcPr>
                </a:tc>
                <a:extLst>
                  <a:ext uri="{0D108BD9-81ED-4DB2-BD59-A6C34878D82A}">
                    <a16:rowId xmlns:a16="http://schemas.microsoft.com/office/drawing/2014/main" val="2172184110"/>
                  </a:ext>
                </a:extLst>
              </a:tr>
              <a:tr h="370840">
                <a:tc>
                  <a:txBody>
                    <a:bodyPr/>
                    <a:lstStyle/>
                    <a:p>
                      <a:r>
                        <a:rPr lang="fi-FI" sz="1200" i="1" kern="1200" dirty="0" smtClean="0">
                          <a:solidFill>
                            <a:schemeClr val="tx1"/>
                          </a:solidFill>
                          <a:effectLst/>
                          <a:latin typeface="+mn-lt"/>
                          <a:ea typeface="+mn-ea"/>
                          <a:cs typeface="+mn-cs"/>
                        </a:rPr>
                        <a:t>NÄKÖ- JA KUULOERGONOMIA: Onko havaintoergonomia kunnossa, vai onko työolosuhteissa jotain,</a:t>
                      </a:r>
                      <a:endParaRPr lang="fi-FI" sz="1200" kern="1200" dirty="0" smtClean="0">
                        <a:solidFill>
                          <a:schemeClr val="tx1"/>
                        </a:solidFill>
                        <a:effectLst/>
                        <a:latin typeface="+mn-lt"/>
                        <a:ea typeface="+mn-ea"/>
                        <a:cs typeface="+mn-cs"/>
                      </a:endParaRPr>
                    </a:p>
                    <a:p>
                      <a:r>
                        <a:rPr lang="fi-FI" sz="1200" i="1" kern="1200" dirty="0" smtClean="0">
                          <a:solidFill>
                            <a:schemeClr val="tx1"/>
                          </a:solidFill>
                          <a:effectLst/>
                          <a:latin typeface="+mn-lt"/>
                          <a:ea typeface="+mn-ea"/>
                          <a:cs typeface="+mn-cs"/>
                        </a:rPr>
                        <a:t>mikä vaikeuttaa asioiden näkemistä, kuulemista tai huomaamista?</a:t>
                      </a:r>
                      <a:endParaRPr lang="fi-FI" sz="1200" kern="1200" dirty="0" smtClean="0">
                        <a:solidFill>
                          <a:schemeClr val="tx1"/>
                        </a:solidFill>
                        <a:effectLst/>
                        <a:latin typeface="+mn-lt"/>
                        <a:ea typeface="+mn-ea"/>
                        <a:cs typeface="+mn-cs"/>
                      </a:endParaRPr>
                    </a:p>
                  </a:txBody>
                  <a:tcPr/>
                </a:tc>
                <a:tc>
                  <a:txBody>
                    <a:bodyPr/>
                    <a:lstStyle/>
                    <a:p>
                      <a:endParaRPr lang="fi-FI"/>
                    </a:p>
                  </a:txBody>
                  <a:tcPr/>
                </a:tc>
                <a:tc>
                  <a:txBody>
                    <a:bodyPr/>
                    <a:lstStyle/>
                    <a:p>
                      <a:endParaRPr lang="fi-FI"/>
                    </a:p>
                  </a:txBody>
                  <a:tcPr/>
                </a:tc>
                <a:tc>
                  <a:txBody>
                    <a:bodyPr/>
                    <a:lstStyle/>
                    <a:p>
                      <a:endParaRPr lang="fi-FI" dirty="0"/>
                    </a:p>
                  </a:txBody>
                  <a:tcPr/>
                </a:tc>
                <a:extLst>
                  <a:ext uri="{0D108BD9-81ED-4DB2-BD59-A6C34878D82A}">
                    <a16:rowId xmlns:a16="http://schemas.microsoft.com/office/drawing/2014/main" val="3804915586"/>
                  </a:ext>
                </a:extLst>
              </a:tr>
              <a:tr h="370840">
                <a:tc>
                  <a:txBody>
                    <a:bodyPr/>
                    <a:lstStyle/>
                    <a:p>
                      <a:r>
                        <a:rPr lang="fi-FI" sz="1200" i="1" kern="1200" dirty="0" smtClean="0">
                          <a:solidFill>
                            <a:schemeClr val="tx1"/>
                          </a:solidFill>
                          <a:effectLst/>
                          <a:latin typeface="+mn-lt"/>
                          <a:ea typeface="+mn-ea"/>
                          <a:cs typeface="+mn-cs"/>
                        </a:rPr>
                        <a:t>MUISTIKUORMA: Onko muistikuorma kohtuullinen vai pitääkö huomion olla liian monessa asiassa?</a:t>
                      </a:r>
                      <a:endParaRPr lang="fi-FI" sz="1200" kern="1200" dirty="0" smtClean="0">
                        <a:solidFill>
                          <a:schemeClr val="tx1"/>
                        </a:solidFill>
                        <a:effectLst/>
                        <a:latin typeface="+mn-lt"/>
                        <a:ea typeface="+mn-ea"/>
                        <a:cs typeface="+mn-cs"/>
                      </a:endParaRPr>
                    </a:p>
                    <a:p>
                      <a:r>
                        <a:rPr lang="fi-FI" sz="1200" i="1" kern="1200" dirty="0" smtClean="0">
                          <a:solidFill>
                            <a:schemeClr val="tx1"/>
                          </a:solidFill>
                          <a:effectLst/>
                          <a:latin typeface="+mn-lt"/>
                          <a:ea typeface="+mn-ea"/>
                          <a:cs typeface="+mn-cs"/>
                        </a:rPr>
                        <a:t>Joudutaanko asioita tekemään paljon muistin varassa?</a:t>
                      </a:r>
                      <a:endParaRPr lang="fi-FI" sz="1200" kern="1200" dirty="0" smtClean="0">
                        <a:solidFill>
                          <a:schemeClr val="tx1"/>
                        </a:solidFill>
                        <a:effectLst/>
                        <a:latin typeface="+mn-lt"/>
                        <a:ea typeface="+mn-ea"/>
                        <a:cs typeface="+mn-cs"/>
                      </a:endParaRPr>
                    </a:p>
                  </a:txBody>
                  <a:tcPr/>
                </a:tc>
                <a:tc>
                  <a:txBody>
                    <a:bodyPr/>
                    <a:lstStyle/>
                    <a:p>
                      <a:endParaRPr lang="fi-FI"/>
                    </a:p>
                  </a:txBody>
                  <a:tcPr/>
                </a:tc>
                <a:tc>
                  <a:txBody>
                    <a:bodyPr/>
                    <a:lstStyle/>
                    <a:p>
                      <a:endParaRPr lang="fi-FI"/>
                    </a:p>
                  </a:txBody>
                  <a:tcPr/>
                </a:tc>
                <a:tc>
                  <a:txBody>
                    <a:bodyPr/>
                    <a:lstStyle/>
                    <a:p>
                      <a:endParaRPr lang="fi-FI"/>
                    </a:p>
                  </a:txBody>
                  <a:tcPr/>
                </a:tc>
                <a:extLst>
                  <a:ext uri="{0D108BD9-81ED-4DB2-BD59-A6C34878D82A}">
                    <a16:rowId xmlns:a16="http://schemas.microsoft.com/office/drawing/2014/main" val="2011779477"/>
                  </a:ext>
                </a:extLst>
              </a:tr>
              <a:tr h="370840">
                <a:tc>
                  <a:txBody>
                    <a:bodyPr/>
                    <a:lstStyle/>
                    <a:p>
                      <a:r>
                        <a:rPr lang="fi-FI" sz="1200" i="1" kern="1200" dirty="0" smtClean="0">
                          <a:solidFill>
                            <a:schemeClr val="tx1"/>
                          </a:solidFill>
                          <a:effectLst/>
                          <a:latin typeface="+mn-lt"/>
                          <a:ea typeface="+mn-ea"/>
                          <a:cs typeface="+mn-cs"/>
                        </a:rPr>
                        <a:t>KOMMUNIKOINTI JA OHJEISTUKSET: Onko kommunikointi selkeää ja ovatko ohjeet,</a:t>
                      </a:r>
                      <a:endParaRPr lang="fi-FI" sz="1200" kern="1200" dirty="0" smtClean="0">
                        <a:solidFill>
                          <a:schemeClr val="tx1"/>
                        </a:solidFill>
                        <a:effectLst/>
                        <a:latin typeface="+mn-lt"/>
                        <a:ea typeface="+mn-ea"/>
                        <a:cs typeface="+mn-cs"/>
                      </a:endParaRPr>
                    </a:p>
                    <a:p>
                      <a:r>
                        <a:rPr lang="fi-FI" sz="1200" i="1" kern="1200" dirty="0" smtClean="0">
                          <a:solidFill>
                            <a:schemeClr val="tx1"/>
                          </a:solidFill>
                          <a:effectLst/>
                          <a:latin typeface="+mn-lt"/>
                          <a:ea typeface="+mn-ea"/>
                          <a:cs typeface="+mn-cs"/>
                        </a:rPr>
                        <a:t>muistiot ja muut asiakirjat selkeitä, ristiriidattomia ja ajan tasalla?</a:t>
                      </a:r>
                      <a:endParaRPr lang="fi-FI" sz="1200" kern="1200" dirty="0" smtClean="0">
                        <a:solidFill>
                          <a:schemeClr val="tx1"/>
                        </a:solidFill>
                        <a:effectLst/>
                        <a:latin typeface="+mn-lt"/>
                        <a:ea typeface="+mn-ea"/>
                        <a:cs typeface="+mn-cs"/>
                      </a:endParaRPr>
                    </a:p>
                  </a:txBody>
                  <a:tcPr/>
                </a:tc>
                <a:tc>
                  <a:txBody>
                    <a:bodyPr/>
                    <a:lstStyle/>
                    <a:p>
                      <a:endParaRPr lang="fi-FI"/>
                    </a:p>
                  </a:txBody>
                  <a:tcPr/>
                </a:tc>
                <a:tc>
                  <a:txBody>
                    <a:bodyPr/>
                    <a:lstStyle/>
                    <a:p>
                      <a:endParaRPr lang="fi-FI"/>
                    </a:p>
                  </a:txBody>
                  <a:tcPr/>
                </a:tc>
                <a:tc>
                  <a:txBody>
                    <a:bodyPr/>
                    <a:lstStyle/>
                    <a:p>
                      <a:endParaRPr lang="fi-FI"/>
                    </a:p>
                  </a:txBody>
                  <a:tcPr/>
                </a:tc>
                <a:extLst>
                  <a:ext uri="{0D108BD9-81ED-4DB2-BD59-A6C34878D82A}">
                    <a16:rowId xmlns:a16="http://schemas.microsoft.com/office/drawing/2014/main" val="3844099573"/>
                  </a:ext>
                </a:extLst>
              </a:tr>
              <a:tr h="370840">
                <a:tc>
                  <a:txBody>
                    <a:bodyPr/>
                    <a:lstStyle/>
                    <a:p>
                      <a:r>
                        <a:rPr lang="fi-FI" sz="1200" i="1" kern="1200" dirty="0" smtClean="0">
                          <a:solidFill>
                            <a:schemeClr val="tx1"/>
                          </a:solidFill>
                          <a:effectLst/>
                          <a:latin typeface="+mn-lt"/>
                          <a:ea typeface="+mn-ea"/>
                          <a:cs typeface="+mn-cs"/>
                        </a:rPr>
                        <a:t>PÄÄTÖKSENTEKO: Onko riittävästi tietoa ja tukea ongelmanratkaisuun ja päätöksentekoon?</a:t>
                      </a:r>
                      <a:endParaRPr lang="fi-FI" sz="1200" kern="1200" dirty="0" smtClean="0">
                        <a:solidFill>
                          <a:schemeClr val="tx1"/>
                        </a:solidFill>
                        <a:effectLst/>
                        <a:latin typeface="+mn-lt"/>
                        <a:ea typeface="+mn-ea"/>
                        <a:cs typeface="+mn-cs"/>
                      </a:endParaRPr>
                    </a:p>
                    <a:p>
                      <a:r>
                        <a:rPr lang="fi-FI" sz="1200" i="1" kern="1200" dirty="0" smtClean="0">
                          <a:solidFill>
                            <a:schemeClr val="tx1"/>
                          </a:solidFill>
                          <a:effectLst/>
                          <a:latin typeface="+mn-lt"/>
                          <a:ea typeface="+mn-ea"/>
                          <a:cs typeface="+mn-cs"/>
                        </a:rPr>
                        <a:t>Ovatko toimintaohjeet, prosessikaaviot ja tarkistuslistat selkeitä ja käytössä?</a:t>
                      </a:r>
                      <a:endParaRPr lang="fi-FI" sz="1200" kern="1200" dirty="0" smtClean="0">
                        <a:solidFill>
                          <a:schemeClr val="tx1"/>
                        </a:solidFill>
                        <a:effectLst/>
                        <a:latin typeface="+mn-lt"/>
                        <a:ea typeface="+mn-ea"/>
                        <a:cs typeface="+mn-cs"/>
                      </a:endParaRPr>
                    </a:p>
                  </a:txBody>
                  <a:tcPr/>
                </a:tc>
                <a:tc>
                  <a:txBody>
                    <a:bodyPr/>
                    <a:lstStyle/>
                    <a:p>
                      <a:endParaRPr lang="fi-FI"/>
                    </a:p>
                  </a:txBody>
                  <a:tcPr/>
                </a:tc>
                <a:tc>
                  <a:txBody>
                    <a:bodyPr/>
                    <a:lstStyle/>
                    <a:p>
                      <a:endParaRPr lang="fi-FI"/>
                    </a:p>
                  </a:txBody>
                  <a:tcPr/>
                </a:tc>
                <a:tc>
                  <a:txBody>
                    <a:bodyPr/>
                    <a:lstStyle/>
                    <a:p>
                      <a:endParaRPr lang="fi-FI"/>
                    </a:p>
                  </a:txBody>
                  <a:tcPr/>
                </a:tc>
                <a:extLst>
                  <a:ext uri="{0D108BD9-81ED-4DB2-BD59-A6C34878D82A}">
                    <a16:rowId xmlns:a16="http://schemas.microsoft.com/office/drawing/2014/main" val="2522735616"/>
                  </a:ext>
                </a:extLst>
              </a:tr>
              <a:tr h="370840">
                <a:tc>
                  <a:txBody>
                    <a:bodyPr/>
                    <a:lstStyle/>
                    <a:p>
                      <a:r>
                        <a:rPr lang="fi-FI" sz="1200" i="1" kern="1200" dirty="0" smtClean="0">
                          <a:solidFill>
                            <a:schemeClr val="tx1"/>
                          </a:solidFill>
                          <a:effectLst/>
                          <a:latin typeface="+mn-lt"/>
                          <a:ea typeface="+mn-ea"/>
                          <a:cs typeface="+mn-cs"/>
                        </a:rPr>
                        <a:t>OSAAMINEN: Ovatko osaamisvaatimukset selkeitä ja konkreettisia?</a:t>
                      </a:r>
                      <a:endParaRPr lang="fi-FI" sz="1200" kern="1200" dirty="0" smtClean="0">
                        <a:solidFill>
                          <a:schemeClr val="tx1"/>
                        </a:solidFill>
                        <a:effectLst/>
                        <a:latin typeface="+mn-lt"/>
                        <a:ea typeface="+mn-ea"/>
                        <a:cs typeface="+mn-cs"/>
                      </a:endParaRPr>
                    </a:p>
                    <a:p>
                      <a:r>
                        <a:rPr lang="fi-FI" sz="1200" i="1" kern="1200" dirty="0" smtClean="0">
                          <a:solidFill>
                            <a:schemeClr val="tx1"/>
                          </a:solidFill>
                          <a:effectLst/>
                          <a:latin typeface="+mn-lt"/>
                          <a:ea typeface="+mn-ea"/>
                          <a:cs typeface="+mn-cs"/>
                        </a:rPr>
                        <a:t>Onko osaaminen yleisesti ajan tasalla?</a:t>
                      </a:r>
                      <a:endParaRPr lang="fi-FI" sz="1200" kern="1200" dirty="0" smtClean="0">
                        <a:solidFill>
                          <a:schemeClr val="tx1"/>
                        </a:solidFill>
                        <a:effectLst/>
                        <a:latin typeface="+mn-lt"/>
                        <a:ea typeface="+mn-ea"/>
                        <a:cs typeface="+mn-cs"/>
                      </a:endParaRPr>
                    </a:p>
                  </a:txBody>
                  <a:tcPr/>
                </a:tc>
                <a:tc>
                  <a:txBody>
                    <a:bodyPr/>
                    <a:lstStyle/>
                    <a:p>
                      <a:endParaRPr lang="fi-FI"/>
                    </a:p>
                  </a:txBody>
                  <a:tcPr/>
                </a:tc>
                <a:tc>
                  <a:txBody>
                    <a:bodyPr/>
                    <a:lstStyle/>
                    <a:p>
                      <a:endParaRPr lang="fi-FI"/>
                    </a:p>
                  </a:txBody>
                  <a:tcPr/>
                </a:tc>
                <a:tc>
                  <a:txBody>
                    <a:bodyPr/>
                    <a:lstStyle/>
                    <a:p>
                      <a:endParaRPr lang="fi-FI"/>
                    </a:p>
                  </a:txBody>
                  <a:tcPr/>
                </a:tc>
                <a:extLst>
                  <a:ext uri="{0D108BD9-81ED-4DB2-BD59-A6C34878D82A}">
                    <a16:rowId xmlns:a16="http://schemas.microsoft.com/office/drawing/2014/main" val="3984056362"/>
                  </a:ext>
                </a:extLst>
              </a:tr>
              <a:tr h="370840">
                <a:tc>
                  <a:txBody>
                    <a:bodyPr/>
                    <a:lstStyle/>
                    <a:p>
                      <a:r>
                        <a:rPr lang="fi-FI" sz="1200" i="1" kern="1200" dirty="0" smtClean="0">
                          <a:solidFill>
                            <a:schemeClr val="tx1"/>
                          </a:solidFill>
                          <a:effectLst/>
                          <a:latin typeface="+mn-lt"/>
                          <a:ea typeface="+mn-ea"/>
                          <a:cs typeface="+mn-cs"/>
                        </a:rPr>
                        <a:t>UUDEN OPPIMINEN: Onko uutta opittavaa sopiva määrä? Onko oppimiselle varattu aikaa?</a:t>
                      </a:r>
                      <a:endParaRPr lang="fi-FI" sz="1200" kern="1200" dirty="0" smtClean="0">
                        <a:solidFill>
                          <a:schemeClr val="tx1"/>
                        </a:solidFill>
                        <a:effectLst/>
                        <a:latin typeface="+mn-lt"/>
                        <a:ea typeface="+mn-ea"/>
                        <a:cs typeface="+mn-cs"/>
                      </a:endParaRPr>
                    </a:p>
                    <a:p>
                      <a:r>
                        <a:rPr lang="fi-FI" sz="1200" i="1" kern="1200" dirty="0" smtClean="0">
                          <a:solidFill>
                            <a:schemeClr val="tx1"/>
                          </a:solidFill>
                          <a:effectLst/>
                          <a:latin typeface="+mn-lt"/>
                          <a:ea typeface="+mn-ea"/>
                          <a:cs typeface="+mn-cs"/>
                        </a:rPr>
                        <a:t>Onko koulutusta sopivasti ja onko se oikeanlaista?</a:t>
                      </a:r>
                      <a:endParaRPr lang="fi-FI" sz="1200" kern="1200" dirty="0" smtClean="0">
                        <a:solidFill>
                          <a:schemeClr val="tx1"/>
                        </a:solidFill>
                        <a:effectLst/>
                        <a:latin typeface="+mn-lt"/>
                        <a:ea typeface="+mn-ea"/>
                        <a:cs typeface="+mn-cs"/>
                      </a:endParaRPr>
                    </a:p>
                  </a:txBody>
                  <a:tcPr/>
                </a:tc>
                <a:tc>
                  <a:txBody>
                    <a:bodyPr/>
                    <a:lstStyle/>
                    <a:p>
                      <a:endParaRPr lang="fi-FI"/>
                    </a:p>
                  </a:txBody>
                  <a:tcPr/>
                </a:tc>
                <a:tc>
                  <a:txBody>
                    <a:bodyPr/>
                    <a:lstStyle/>
                    <a:p>
                      <a:endParaRPr lang="fi-FI"/>
                    </a:p>
                  </a:txBody>
                  <a:tcPr/>
                </a:tc>
                <a:tc>
                  <a:txBody>
                    <a:bodyPr/>
                    <a:lstStyle/>
                    <a:p>
                      <a:endParaRPr lang="fi-FI"/>
                    </a:p>
                  </a:txBody>
                  <a:tcPr/>
                </a:tc>
                <a:extLst>
                  <a:ext uri="{0D108BD9-81ED-4DB2-BD59-A6C34878D82A}">
                    <a16:rowId xmlns:a16="http://schemas.microsoft.com/office/drawing/2014/main" val="2265049377"/>
                  </a:ext>
                </a:extLst>
              </a:tr>
              <a:tr h="502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b="1" i="1" kern="1200" dirty="0" smtClean="0">
                          <a:solidFill>
                            <a:schemeClr val="tx1"/>
                          </a:solidFill>
                          <a:effectLst/>
                          <a:latin typeface="+mn-lt"/>
                          <a:ea typeface="+mn-ea"/>
                          <a:cs typeface="+mn-cs"/>
                        </a:rPr>
                        <a:t>Onko työolosuhteissa kognitiivisia kuormitustekijöitä?</a:t>
                      </a:r>
                      <a:endParaRPr lang="fi-FI" sz="1200" kern="1200" dirty="0" smtClean="0">
                        <a:solidFill>
                          <a:schemeClr val="tx1"/>
                        </a:solidFill>
                        <a:effectLst/>
                        <a:latin typeface="+mn-lt"/>
                        <a:ea typeface="+mn-ea"/>
                        <a:cs typeface="+mn-cs"/>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dirty="0" smtClean="0"/>
                        <a:t>Kunnossa</a:t>
                      </a:r>
                    </a:p>
                    <a:p>
                      <a:endParaRPr lang="fi-FI" sz="1000" dirty="0"/>
                    </a:p>
                  </a:txBody>
                  <a:tcPr>
                    <a:solidFill>
                      <a:schemeClr val="accent1">
                        <a:lumMod val="20000"/>
                        <a:lumOff val="80000"/>
                      </a:schemeClr>
                    </a:solidFill>
                  </a:tcPr>
                </a:tc>
                <a:tc>
                  <a:txBody>
                    <a:bodyPr/>
                    <a:lstStyle/>
                    <a:p>
                      <a:r>
                        <a:rPr lang="fi-FI" sz="1200" dirty="0" smtClean="0"/>
                        <a:t>Osittain</a:t>
                      </a:r>
                    </a:p>
                    <a:p>
                      <a:r>
                        <a:rPr lang="fi-FI" sz="1200" dirty="0" smtClean="0"/>
                        <a:t>kunnossa</a:t>
                      </a:r>
                    </a:p>
                    <a:p>
                      <a:endParaRPr lang="fi-FI" sz="100"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dirty="0" smtClean="0"/>
                        <a:t>Ei kunnossa</a:t>
                      </a:r>
                    </a:p>
                  </a:txBody>
                  <a:tcPr>
                    <a:solidFill>
                      <a:schemeClr val="accent1">
                        <a:lumMod val="20000"/>
                        <a:lumOff val="80000"/>
                      </a:schemeClr>
                    </a:solidFill>
                  </a:tcPr>
                </a:tc>
                <a:extLst>
                  <a:ext uri="{0D108BD9-81ED-4DB2-BD59-A6C34878D82A}">
                    <a16:rowId xmlns:a16="http://schemas.microsoft.com/office/drawing/2014/main" val="3087431830"/>
                  </a:ext>
                </a:extLst>
              </a:tr>
              <a:tr h="370840">
                <a:tc>
                  <a:txBody>
                    <a:bodyPr/>
                    <a:lstStyle/>
                    <a:p>
                      <a:r>
                        <a:rPr lang="fi-FI" sz="1200" i="1" kern="1200" dirty="0" smtClean="0">
                          <a:solidFill>
                            <a:schemeClr val="tx1"/>
                          </a:solidFill>
                          <a:effectLst/>
                          <a:latin typeface="+mn-lt"/>
                          <a:ea typeface="+mn-ea"/>
                          <a:cs typeface="+mn-cs"/>
                        </a:rPr>
                        <a:t>TYÖYMPÄRISTÖN HÄIRIÖTEKIJÄT: Onko työympäristö häiriötön vai esiintyykö häiritsevää puhe-, ääni- tai kuvahälyä tai liikkuvia</a:t>
                      </a:r>
                      <a:endParaRPr lang="fi-FI" sz="1200" kern="1200" dirty="0" smtClean="0">
                        <a:solidFill>
                          <a:schemeClr val="tx1"/>
                        </a:solidFill>
                        <a:effectLst/>
                        <a:latin typeface="+mn-lt"/>
                        <a:ea typeface="+mn-ea"/>
                        <a:cs typeface="+mn-cs"/>
                      </a:endParaRPr>
                    </a:p>
                    <a:p>
                      <a:r>
                        <a:rPr lang="fi-FI" sz="1200" i="1" kern="1200" dirty="0" smtClean="0">
                          <a:solidFill>
                            <a:schemeClr val="tx1"/>
                          </a:solidFill>
                          <a:effectLst/>
                          <a:latin typeface="+mn-lt"/>
                          <a:ea typeface="+mn-ea"/>
                          <a:cs typeface="+mn-cs"/>
                        </a:rPr>
                        <a:t>kohteita?</a:t>
                      </a:r>
                      <a:endParaRPr lang="fi-FI" sz="1200" kern="1200" dirty="0" smtClean="0">
                        <a:solidFill>
                          <a:schemeClr val="tx1"/>
                        </a:solidFill>
                        <a:effectLst/>
                        <a:latin typeface="+mn-lt"/>
                        <a:ea typeface="+mn-ea"/>
                        <a:cs typeface="+mn-cs"/>
                      </a:endParaRPr>
                    </a:p>
                  </a:txBody>
                  <a:tcPr/>
                </a:tc>
                <a:tc>
                  <a:txBody>
                    <a:bodyPr/>
                    <a:lstStyle/>
                    <a:p>
                      <a:endParaRPr lang="fi-FI"/>
                    </a:p>
                  </a:txBody>
                  <a:tcPr/>
                </a:tc>
                <a:tc>
                  <a:txBody>
                    <a:bodyPr/>
                    <a:lstStyle/>
                    <a:p>
                      <a:endParaRPr lang="fi-FI"/>
                    </a:p>
                  </a:txBody>
                  <a:tcPr/>
                </a:tc>
                <a:tc>
                  <a:txBody>
                    <a:bodyPr/>
                    <a:lstStyle/>
                    <a:p>
                      <a:endParaRPr lang="fi-FI" dirty="0"/>
                    </a:p>
                  </a:txBody>
                  <a:tcPr/>
                </a:tc>
                <a:extLst>
                  <a:ext uri="{0D108BD9-81ED-4DB2-BD59-A6C34878D82A}">
                    <a16:rowId xmlns:a16="http://schemas.microsoft.com/office/drawing/2014/main" val="89760873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i="1" kern="1200" dirty="0" smtClean="0">
                          <a:solidFill>
                            <a:schemeClr val="tx1"/>
                          </a:solidFill>
                          <a:effectLst/>
                          <a:latin typeface="+mn-lt"/>
                          <a:ea typeface="+mn-ea"/>
                          <a:cs typeface="+mn-cs"/>
                        </a:rPr>
                        <a:t>KESKEYTYKSET: Onko työn tekeminen häiriötöntä vai esiintyykö työssä jatkuvia häiritseviä tai tarpeettomia keskeytyksiä?</a:t>
                      </a:r>
                      <a:endParaRPr lang="fi-FI" sz="1200" kern="1200" dirty="0" smtClean="0">
                        <a:solidFill>
                          <a:schemeClr val="tx1"/>
                        </a:solidFill>
                        <a:effectLst/>
                        <a:latin typeface="+mn-lt"/>
                        <a:ea typeface="+mn-ea"/>
                        <a:cs typeface="+mn-cs"/>
                      </a:endParaRPr>
                    </a:p>
                  </a:txBody>
                  <a:tcPr/>
                </a:tc>
                <a:tc>
                  <a:txBody>
                    <a:bodyPr/>
                    <a:lstStyle/>
                    <a:p>
                      <a:endParaRPr lang="fi-FI"/>
                    </a:p>
                  </a:txBody>
                  <a:tcPr/>
                </a:tc>
                <a:tc>
                  <a:txBody>
                    <a:bodyPr/>
                    <a:lstStyle/>
                    <a:p>
                      <a:endParaRPr lang="fi-FI"/>
                    </a:p>
                  </a:txBody>
                  <a:tcPr/>
                </a:tc>
                <a:tc>
                  <a:txBody>
                    <a:bodyPr/>
                    <a:lstStyle/>
                    <a:p>
                      <a:endParaRPr lang="fi-FI"/>
                    </a:p>
                  </a:txBody>
                  <a:tcPr/>
                </a:tc>
                <a:extLst>
                  <a:ext uri="{0D108BD9-81ED-4DB2-BD59-A6C34878D82A}">
                    <a16:rowId xmlns:a16="http://schemas.microsoft.com/office/drawing/2014/main" val="2037314362"/>
                  </a:ext>
                </a:extLst>
              </a:tr>
              <a:tr h="370840">
                <a:tc>
                  <a:txBody>
                    <a:bodyPr/>
                    <a:lstStyle/>
                    <a:p>
                      <a:r>
                        <a:rPr lang="fi-FI" sz="1200" i="1" kern="1200" dirty="0" smtClean="0">
                          <a:solidFill>
                            <a:schemeClr val="tx1"/>
                          </a:solidFill>
                          <a:effectLst/>
                          <a:latin typeface="+mn-lt"/>
                          <a:ea typeface="+mn-ea"/>
                          <a:cs typeface="+mn-cs"/>
                        </a:rPr>
                        <a:t>TIETOTULVA JA MONITEHTÄVÄVAATIMUKSET: Onko tietotulva ja useiden tehtävien hoitaminen hallinnassa vai tuleeko tietoa liikaa</a:t>
                      </a:r>
                      <a:endParaRPr lang="fi-FI" sz="1200" kern="1200" dirty="0" smtClean="0">
                        <a:solidFill>
                          <a:schemeClr val="tx1"/>
                        </a:solidFill>
                        <a:effectLst/>
                        <a:latin typeface="+mn-lt"/>
                        <a:ea typeface="+mn-ea"/>
                        <a:cs typeface="+mn-cs"/>
                      </a:endParaRPr>
                    </a:p>
                    <a:p>
                      <a:r>
                        <a:rPr lang="fi-FI" sz="1200" i="1" kern="1200" dirty="0" smtClean="0">
                          <a:solidFill>
                            <a:schemeClr val="tx1"/>
                          </a:solidFill>
                          <a:effectLst/>
                          <a:latin typeface="+mn-lt"/>
                          <a:ea typeface="+mn-ea"/>
                          <a:cs typeface="+mn-cs"/>
                        </a:rPr>
                        <a:t>tai useista kanavista? Joutuuko jatkuvasti vaihtamaan tehtävästä toiseen?</a:t>
                      </a:r>
                      <a:endParaRPr lang="fi-FI" sz="1200" kern="1200" dirty="0" smtClean="0">
                        <a:solidFill>
                          <a:schemeClr val="tx1"/>
                        </a:solidFill>
                        <a:effectLst/>
                        <a:latin typeface="+mn-lt"/>
                        <a:ea typeface="+mn-ea"/>
                        <a:cs typeface="+mn-cs"/>
                      </a:endParaRPr>
                    </a:p>
                  </a:txBody>
                  <a:tcPr/>
                </a:tc>
                <a:tc>
                  <a:txBody>
                    <a:bodyPr/>
                    <a:lstStyle/>
                    <a:p>
                      <a:endParaRPr lang="fi-FI"/>
                    </a:p>
                  </a:txBody>
                  <a:tcPr/>
                </a:tc>
                <a:tc>
                  <a:txBody>
                    <a:bodyPr/>
                    <a:lstStyle/>
                    <a:p>
                      <a:endParaRPr lang="fi-FI"/>
                    </a:p>
                  </a:txBody>
                  <a:tcPr/>
                </a:tc>
                <a:tc>
                  <a:txBody>
                    <a:bodyPr/>
                    <a:lstStyle/>
                    <a:p>
                      <a:endParaRPr lang="fi-FI"/>
                    </a:p>
                  </a:txBody>
                  <a:tcPr/>
                </a:tc>
                <a:extLst>
                  <a:ext uri="{0D108BD9-81ED-4DB2-BD59-A6C34878D82A}">
                    <a16:rowId xmlns:a16="http://schemas.microsoft.com/office/drawing/2014/main" val="3438769188"/>
                  </a:ext>
                </a:extLst>
              </a:tr>
              <a:tr h="370840">
                <a:tc>
                  <a:txBody>
                    <a:bodyPr/>
                    <a:lstStyle/>
                    <a:p>
                      <a:r>
                        <a:rPr lang="fi-FI" sz="1200" i="1" kern="1200" dirty="0" smtClean="0">
                          <a:solidFill>
                            <a:schemeClr val="tx1"/>
                          </a:solidFill>
                          <a:effectLst/>
                          <a:latin typeface="+mn-lt"/>
                          <a:ea typeface="+mn-ea"/>
                          <a:cs typeface="+mn-cs"/>
                        </a:rPr>
                        <a:t>TYÖVÄLINEET: Ovatko työvälineet ja järjestelmät toimivia ja tarkoituksenmukaisia vai tuleeko niiden käytössä tai toimivuudessa</a:t>
                      </a:r>
                      <a:endParaRPr lang="fi-FI" sz="1200" kern="1200" dirty="0" smtClean="0">
                        <a:solidFill>
                          <a:schemeClr val="tx1"/>
                        </a:solidFill>
                        <a:effectLst/>
                        <a:latin typeface="+mn-lt"/>
                        <a:ea typeface="+mn-ea"/>
                        <a:cs typeface="+mn-cs"/>
                      </a:endParaRPr>
                    </a:p>
                    <a:p>
                      <a:r>
                        <a:rPr lang="fi-FI" sz="1200" i="1" kern="1200" dirty="0" smtClean="0">
                          <a:solidFill>
                            <a:schemeClr val="tx1"/>
                          </a:solidFill>
                          <a:effectLst/>
                          <a:latin typeface="+mn-lt"/>
                          <a:ea typeface="+mn-ea"/>
                          <a:cs typeface="+mn-cs"/>
                        </a:rPr>
                        <a:t>usein tai paljon ongelmia?</a:t>
                      </a:r>
                      <a:endParaRPr lang="fi-FI" sz="1200" kern="1200" dirty="0" smtClean="0">
                        <a:solidFill>
                          <a:schemeClr val="tx1"/>
                        </a:solidFill>
                        <a:effectLst/>
                        <a:latin typeface="+mn-lt"/>
                        <a:ea typeface="+mn-ea"/>
                        <a:cs typeface="+mn-cs"/>
                      </a:endParaRPr>
                    </a:p>
                  </a:txBody>
                  <a:tcPr/>
                </a:tc>
                <a:tc>
                  <a:txBody>
                    <a:bodyPr/>
                    <a:lstStyle/>
                    <a:p>
                      <a:endParaRPr lang="fi-FI"/>
                    </a:p>
                  </a:txBody>
                  <a:tcPr/>
                </a:tc>
                <a:tc>
                  <a:txBody>
                    <a:bodyPr/>
                    <a:lstStyle/>
                    <a:p>
                      <a:endParaRPr lang="fi-FI"/>
                    </a:p>
                  </a:txBody>
                  <a:tcPr/>
                </a:tc>
                <a:tc>
                  <a:txBody>
                    <a:bodyPr/>
                    <a:lstStyle/>
                    <a:p>
                      <a:endParaRPr lang="fi-FI" dirty="0"/>
                    </a:p>
                  </a:txBody>
                  <a:tcPr/>
                </a:tc>
                <a:extLst>
                  <a:ext uri="{0D108BD9-81ED-4DB2-BD59-A6C34878D82A}">
                    <a16:rowId xmlns:a16="http://schemas.microsoft.com/office/drawing/2014/main" val="388221930"/>
                  </a:ext>
                </a:extLst>
              </a:tr>
            </a:tbl>
          </a:graphicData>
        </a:graphic>
      </p:graphicFrame>
      <p:sp>
        <p:nvSpPr>
          <p:cNvPr id="4" name="Tekstiruutu 3"/>
          <p:cNvSpPr txBox="1"/>
          <p:nvPr/>
        </p:nvSpPr>
        <p:spPr>
          <a:xfrm>
            <a:off x="279917" y="343435"/>
            <a:ext cx="4700326" cy="369332"/>
          </a:xfrm>
          <a:prstGeom prst="rect">
            <a:avLst/>
          </a:prstGeom>
          <a:noFill/>
        </p:spPr>
        <p:txBody>
          <a:bodyPr wrap="none" rtlCol="0">
            <a:spAutoFit/>
          </a:bodyPr>
          <a:lstStyle/>
          <a:p>
            <a:r>
              <a:rPr lang="fi-FI" b="1" dirty="0">
                <a:solidFill>
                  <a:schemeClr val="accent5">
                    <a:lumMod val="75000"/>
                  </a:schemeClr>
                </a:solidFill>
                <a:latin typeface="Bradley Hand ITC" panose="03070402050302030203" pitchFamily="66" charset="0"/>
              </a:rPr>
              <a:t>Työn kognitiivisen ergonomian </a:t>
            </a:r>
            <a:r>
              <a:rPr lang="fi-FI" b="1" dirty="0" smtClean="0">
                <a:solidFill>
                  <a:schemeClr val="accent5">
                    <a:lumMod val="75000"/>
                  </a:schemeClr>
                </a:solidFill>
                <a:latin typeface="Bradley Hand ITC" panose="03070402050302030203" pitchFamily="66" charset="0"/>
              </a:rPr>
              <a:t>tarkistuslista</a:t>
            </a:r>
          </a:p>
        </p:txBody>
      </p:sp>
      <p:sp>
        <p:nvSpPr>
          <p:cNvPr id="6" name="Tekstiruutu 5"/>
          <p:cNvSpPr txBox="1"/>
          <p:nvPr/>
        </p:nvSpPr>
        <p:spPr>
          <a:xfrm>
            <a:off x="207018" y="6289450"/>
            <a:ext cx="6619120" cy="246221"/>
          </a:xfrm>
          <a:prstGeom prst="rect">
            <a:avLst/>
          </a:prstGeom>
          <a:noFill/>
        </p:spPr>
        <p:txBody>
          <a:bodyPr wrap="none" rtlCol="0">
            <a:spAutoFit/>
          </a:bodyPr>
          <a:lstStyle/>
          <a:p>
            <a:r>
              <a:rPr lang="fi-FI" sz="1000" i="1" dirty="0" smtClean="0">
                <a:solidFill>
                  <a:srgbClr val="00B0F0"/>
                </a:solidFill>
              </a:rPr>
              <a:t>Lähteenä käytetty Työterveyslaitoksen julkaisua Työn muokkauksen keinot kun mielenterveyden häiriö vaikuttaa työkykyyn.</a:t>
            </a:r>
            <a:endParaRPr lang="fi-FI" sz="1000" i="1" dirty="0">
              <a:solidFill>
                <a:srgbClr val="00B0F0"/>
              </a:solidFill>
            </a:endParaRPr>
          </a:p>
        </p:txBody>
      </p:sp>
      <p:sp>
        <p:nvSpPr>
          <p:cNvPr id="7" name="Tekstiruutu 6"/>
          <p:cNvSpPr txBox="1"/>
          <p:nvPr/>
        </p:nvSpPr>
        <p:spPr>
          <a:xfrm>
            <a:off x="7856376" y="177187"/>
            <a:ext cx="4012163" cy="646331"/>
          </a:xfrm>
          <a:prstGeom prst="rect">
            <a:avLst/>
          </a:prstGeom>
          <a:noFill/>
        </p:spPr>
        <p:txBody>
          <a:bodyPr wrap="square" rtlCol="0">
            <a:spAutoFit/>
          </a:bodyPr>
          <a:lstStyle/>
          <a:p>
            <a:r>
              <a:rPr lang="fi-FI" sz="1200" dirty="0" smtClean="0"/>
              <a:t>Suositus on, että työntekijä tekee tämän testin ja käy sen </a:t>
            </a:r>
            <a:br>
              <a:rPr lang="fi-FI" sz="1200" dirty="0" smtClean="0"/>
            </a:br>
            <a:r>
              <a:rPr lang="fi-FI" sz="1200" dirty="0" smtClean="0"/>
              <a:t>läpi esimiehensä kanssa ennen työterveyshuollon neuvottelua.</a:t>
            </a:r>
            <a:endParaRPr lang="fi-FI" sz="1200" dirty="0"/>
          </a:p>
        </p:txBody>
      </p:sp>
    </p:spTree>
    <p:extLst>
      <p:ext uri="{BB962C8B-B14F-4D97-AF65-F5344CB8AC3E}">
        <p14:creationId xmlns:p14="http://schemas.microsoft.com/office/powerpoint/2010/main" val="1791320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652209"/>
            <a:ext cx="10515600" cy="918527"/>
          </a:xfrm>
        </p:spPr>
        <p:txBody>
          <a:bodyPr/>
          <a:lstStyle/>
          <a:p>
            <a:r>
              <a:rPr lang="fi-FI" dirty="0" smtClean="0"/>
              <a:t>Työhön paluun tuki / tehtävän keventäminen</a:t>
            </a:r>
            <a:endParaRPr lang="fi-FI" dirty="0"/>
          </a:p>
        </p:txBody>
      </p:sp>
      <p:sp>
        <p:nvSpPr>
          <p:cNvPr id="3" name="Sisällön paikkamerkki 2"/>
          <p:cNvSpPr>
            <a:spLocks noGrp="1"/>
          </p:cNvSpPr>
          <p:nvPr>
            <p:ph idx="1"/>
          </p:nvPr>
        </p:nvSpPr>
        <p:spPr>
          <a:xfrm>
            <a:off x="838200" y="1456367"/>
            <a:ext cx="10515600" cy="3581147"/>
          </a:xfrm>
        </p:spPr>
        <p:txBody>
          <a:bodyPr/>
          <a:lstStyle/>
          <a:p>
            <a:pPr marL="0" indent="0">
              <a:buNone/>
            </a:pPr>
            <a:r>
              <a:rPr lang="fi-FI" dirty="0" smtClean="0"/>
              <a:t>Työtehtävien väliaikainen </a:t>
            </a:r>
            <a:r>
              <a:rPr lang="fi-FI" b="1" dirty="0" smtClean="0"/>
              <a:t>uudelleen järjestely</a:t>
            </a:r>
            <a:r>
              <a:rPr lang="fi-FI" dirty="0" smtClean="0"/>
              <a:t>, </a:t>
            </a:r>
            <a:r>
              <a:rPr lang="fi-FI" dirty="0" smtClean="0">
                <a:solidFill>
                  <a:srgbClr val="FF0000"/>
                </a:solidFill>
              </a:rPr>
              <a:t>esimies – työntekijä</a:t>
            </a:r>
          </a:p>
          <a:p>
            <a:pPr marL="0" indent="0">
              <a:buNone/>
            </a:pPr>
            <a:r>
              <a:rPr lang="fi-FI" dirty="0" smtClean="0"/>
              <a:t>Työntekijän omaehtoinen </a:t>
            </a:r>
            <a:r>
              <a:rPr lang="fi-FI" b="1" dirty="0" smtClean="0"/>
              <a:t>työajan lyhentäminen</a:t>
            </a:r>
            <a:r>
              <a:rPr lang="fi-FI" dirty="0" smtClean="0"/>
              <a:t>, </a:t>
            </a:r>
            <a:r>
              <a:rPr lang="fi-FI" dirty="0" smtClean="0">
                <a:solidFill>
                  <a:srgbClr val="FF0000"/>
                </a:solidFill>
              </a:rPr>
              <a:t>esimies – työntekijä</a:t>
            </a:r>
          </a:p>
          <a:p>
            <a:pPr marL="0" indent="0">
              <a:buNone/>
            </a:pPr>
            <a:r>
              <a:rPr lang="fi-FI" b="1" dirty="0" smtClean="0"/>
              <a:t>Osasairauspäiväraha</a:t>
            </a:r>
            <a:r>
              <a:rPr lang="fi-FI" dirty="0" smtClean="0"/>
              <a:t>, </a:t>
            </a:r>
            <a:r>
              <a:rPr lang="fi-FI" dirty="0" smtClean="0">
                <a:solidFill>
                  <a:srgbClr val="FF0000"/>
                </a:solidFill>
              </a:rPr>
              <a:t>esimies – työntekijä – työterveyshuolto – (henkilöstöpäällikkö)</a:t>
            </a:r>
          </a:p>
          <a:p>
            <a:pPr>
              <a:buFont typeface="Arial" panose="020B0604020202020204" pitchFamily="34" charset="0"/>
              <a:buChar char="•"/>
            </a:pPr>
            <a:r>
              <a:rPr lang="fi-FI" sz="1600" dirty="0" err="1" smtClean="0"/>
              <a:t>max</a:t>
            </a:r>
            <a:r>
              <a:rPr lang="fi-FI" sz="1600" dirty="0" smtClean="0"/>
              <a:t>. 120 arkipäivää + 50 lisäpäivää, Kela</a:t>
            </a:r>
          </a:p>
          <a:p>
            <a:pPr>
              <a:buFont typeface="Arial" panose="020B0604020202020204" pitchFamily="34" charset="0"/>
              <a:buChar char="•"/>
            </a:pPr>
            <a:r>
              <a:rPr lang="fi-FI" sz="1600" dirty="0" smtClean="0"/>
              <a:t>Työaika 40-60% täydestä työajasta</a:t>
            </a:r>
          </a:p>
          <a:p>
            <a:pPr>
              <a:buFont typeface="Arial" panose="020B0604020202020204" pitchFamily="34" charset="0"/>
              <a:buChar char="•"/>
            </a:pPr>
            <a:r>
              <a:rPr lang="fi-FI" sz="1600" dirty="0" smtClean="0"/>
              <a:t>Lyhyt käsittelyaika (2-3 viikkoa)</a:t>
            </a:r>
          </a:p>
          <a:p>
            <a:pPr marL="0" indent="0">
              <a:buNone/>
            </a:pPr>
            <a:r>
              <a:rPr lang="fi-FI" b="1" dirty="0" smtClean="0"/>
              <a:t>Ammatillinen kuntoutus</a:t>
            </a:r>
            <a:r>
              <a:rPr lang="fi-FI" dirty="0" smtClean="0"/>
              <a:t>, </a:t>
            </a:r>
            <a:r>
              <a:rPr lang="fi-FI" dirty="0" smtClean="0">
                <a:solidFill>
                  <a:srgbClr val="FF0000"/>
                </a:solidFill>
              </a:rPr>
              <a:t>esimies – työntekijä – työterveyshuolto – (henkilöstöpäällikkö)</a:t>
            </a:r>
            <a:r>
              <a:rPr lang="fi-FI" dirty="0" smtClean="0"/>
              <a:t/>
            </a:r>
            <a:br>
              <a:rPr lang="fi-FI" dirty="0" smtClean="0"/>
            </a:br>
            <a:r>
              <a:rPr lang="fi-FI" sz="1800" dirty="0" smtClean="0"/>
              <a:t>  	työkokeilu</a:t>
            </a:r>
            <a:r>
              <a:rPr lang="fi-FI" sz="2000" dirty="0" smtClean="0"/>
              <a:t> </a:t>
            </a:r>
            <a:r>
              <a:rPr lang="fi-FI" sz="1400" dirty="0" smtClean="0"/>
              <a:t>(yleensä 3 kk, jatko mahdollista perustellusti), </a:t>
            </a:r>
            <a:r>
              <a:rPr lang="fi-FI" sz="1400" dirty="0" err="1" smtClean="0"/>
              <a:t>Keva</a:t>
            </a:r>
            <a:r>
              <a:rPr lang="fi-FI" sz="1400" dirty="0" smtClean="0"/>
              <a:t> maksaa kuntoutusrahaa</a:t>
            </a:r>
            <a:r>
              <a:rPr lang="fi-FI" sz="1800" dirty="0" smtClean="0"/>
              <a:t/>
            </a:r>
            <a:br>
              <a:rPr lang="fi-FI" sz="1800" dirty="0" smtClean="0"/>
            </a:br>
            <a:r>
              <a:rPr lang="fi-FI" sz="1800" dirty="0" smtClean="0"/>
              <a:t>	uudelleen koulutus</a:t>
            </a:r>
            <a:br>
              <a:rPr lang="fi-FI" sz="1800" dirty="0" smtClean="0"/>
            </a:br>
            <a:r>
              <a:rPr lang="fi-FI" sz="1800" dirty="0" smtClean="0"/>
              <a:t>	osittainen työskentely ja opiskelu (pätevöityminen)</a:t>
            </a:r>
          </a:p>
          <a:p>
            <a:pPr marL="0" indent="0">
              <a:buNone/>
            </a:pPr>
            <a:r>
              <a:rPr lang="fi-FI" sz="1800" dirty="0"/>
              <a:t>	</a:t>
            </a:r>
            <a:r>
              <a:rPr lang="fi-FI" sz="1800" dirty="0" smtClean="0"/>
              <a:t>pitkät käsittelyajat (2 kk -&gt; )</a:t>
            </a:r>
          </a:p>
          <a:p>
            <a:pPr marL="0" indent="0">
              <a:buNone/>
            </a:pPr>
            <a:r>
              <a:rPr lang="fi-FI" b="1" dirty="0" smtClean="0"/>
              <a:t>Osakuntoutustuki</a:t>
            </a:r>
            <a:r>
              <a:rPr lang="fi-FI" dirty="0" smtClean="0"/>
              <a:t> / </a:t>
            </a:r>
            <a:r>
              <a:rPr lang="fi-FI" b="1" dirty="0" smtClean="0"/>
              <a:t>osatyökyvyttömyyseläke, </a:t>
            </a:r>
            <a:r>
              <a:rPr lang="fi-FI" dirty="0">
                <a:solidFill>
                  <a:srgbClr val="FF0000"/>
                </a:solidFill>
              </a:rPr>
              <a:t>esimies – työntekijä – työterveyshuolto – (henkilöstöpäällikkö)</a:t>
            </a:r>
            <a:endParaRPr lang="fi-FI" b="1" dirty="0" smtClean="0"/>
          </a:p>
          <a:p>
            <a:pPr marL="0" indent="0">
              <a:buNone/>
            </a:pPr>
            <a:endParaRPr lang="fi-FI" dirty="0"/>
          </a:p>
        </p:txBody>
      </p:sp>
      <p:sp>
        <p:nvSpPr>
          <p:cNvPr id="4" name="Päivämäärän paikkamerkki 3"/>
          <p:cNvSpPr>
            <a:spLocks noGrp="1"/>
          </p:cNvSpPr>
          <p:nvPr>
            <p:ph type="dt" sz="half" idx="10"/>
          </p:nvPr>
        </p:nvSpPr>
        <p:spPr/>
        <p:txBody>
          <a:bodyPr/>
          <a:lstStyle/>
          <a:p>
            <a:fld id="{4C522429-C24B-EE44-9381-638AA59F9F95}" type="datetime1">
              <a:rPr lang="fi-FI" smtClean="0"/>
              <a:pPr/>
              <a:t>10.3.2020</a:t>
            </a:fld>
            <a:endParaRPr lang="fi-FI" dirty="0"/>
          </a:p>
        </p:txBody>
      </p:sp>
      <p:sp>
        <p:nvSpPr>
          <p:cNvPr id="5" name="Alatunnisteen paikkamerkki 4"/>
          <p:cNvSpPr>
            <a:spLocks noGrp="1"/>
          </p:cNvSpPr>
          <p:nvPr>
            <p:ph type="ftr" sz="quarter" idx="11"/>
          </p:nvPr>
        </p:nvSpPr>
        <p:spPr/>
        <p:txBody>
          <a:bodyPr/>
          <a:lstStyle/>
          <a:p>
            <a:r>
              <a:rPr lang="fi-FI" smtClean="0"/>
              <a:t>Alatunniste tähän</a:t>
            </a:r>
            <a:endParaRPr lang="fi-FI" dirty="0"/>
          </a:p>
        </p:txBody>
      </p:sp>
      <p:sp>
        <p:nvSpPr>
          <p:cNvPr id="6" name="Dian numeron paikkamerkki 5"/>
          <p:cNvSpPr>
            <a:spLocks noGrp="1"/>
          </p:cNvSpPr>
          <p:nvPr>
            <p:ph type="sldNum" sz="quarter" idx="12"/>
          </p:nvPr>
        </p:nvSpPr>
        <p:spPr/>
        <p:txBody>
          <a:bodyPr/>
          <a:lstStyle/>
          <a:p>
            <a:fld id="{F868F2B5-06E2-854C-AD6E-BBA8288DBE7A}" type="slidenum">
              <a:rPr lang="fi-FI" smtClean="0"/>
              <a:pPr/>
              <a:t>7</a:t>
            </a:fld>
            <a:endParaRPr lang="fi-FI" dirty="0"/>
          </a:p>
        </p:txBody>
      </p:sp>
    </p:spTree>
    <p:extLst>
      <p:ext uri="{BB962C8B-B14F-4D97-AF65-F5344CB8AC3E}">
        <p14:creationId xmlns:p14="http://schemas.microsoft.com/office/powerpoint/2010/main" val="473002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Kempe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empele" id="{F9186827-81FF-4142-98D8-A7D4CFDDB5AA}" vid="{F62DA7D5-251A-4B96-AB23-F572BF47CBF4}"/>
    </a:ext>
  </a:extLst>
</a:theme>
</file>

<file path=ppt/theme/theme2.xml><?xml version="1.0" encoding="utf-8"?>
<a:theme xmlns:a="http://schemas.openxmlformats.org/drawingml/2006/main" name="Välidia sinine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Välidia oranss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Välidia vihreä">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Sisältödi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akakans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Kempele</Template>
  <TotalTime>1103</TotalTime>
  <Words>1202</Words>
  <Application>Microsoft Office PowerPoint</Application>
  <PresentationFormat>Laajakuva</PresentationFormat>
  <Paragraphs>136</Paragraphs>
  <Slides>7</Slides>
  <Notes>0</Notes>
  <HiddenSlides>0</HiddenSlides>
  <MMClips>0</MMClips>
  <ScaleCrop>false</ScaleCrop>
  <HeadingPairs>
    <vt:vector size="6" baseType="variant">
      <vt:variant>
        <vt:lpstr>Käytetyt fontit</vt:lpstr>
      </vt:variant>
      <vt:variant>
        <vt:i4>6</vt:i4>
      </vt:variant>
      <vt:variant>
        <vt:lpstr>Teema</vt:lpstr>
      </vt:variant>
      <vt:variant>
        <vt:i4>6</vt:i4>
      </vt:variant>
      <vt:variant>
        <vt:lpstr>Dian otsikot</vt:lpstr>
      </vt:variant>
      <vt:variant>
        <vt:i4>7</vt:i4>
      </vt:variant>
    </vt:vector>
  </HeadingPairs>
  <TitlesOfParts>
    <vt:vector size="19" baseType="lpstr">
      <vt:lpstr>Arial</vt:lpstr>
      <vt:lpstr>Arial Rounded MT Bold</vt:lpstr>
      <vt:lpstr>Berlin Sans FB</vt:lpstr>
      <vt:lpstr>Bradley Hand ITC</vt:lpstr>
      <vt:lpstr>Calibri</vt:lpstr>
      <vt:lpstr>Calibri Light</vt:lpstr>
      <vt:lpstr>Kempele</vt:lpstr>
      <vt:lpstr>Välidia sininen</vt:lpstr>
      <vt:lpstr>Välidia oranssi</vt:lpstr>
      <vt:lpstr>Välidia vihreä</vt:lpstr>
      <vt:lpstr>Sisältödia</vt:lpstr>
      <vt:lpstr>Takakansi</vt:lpstr>
      <vt:lpstr>TYÖ JAKSAMISEN TUKENA -toimintamalli</vt:lpstr>
      <vt:lpstr>PowerPoint-esitys</vt:lpstr>
      <vt:lpstr>PowerPoint-esitys</vt:lpstr>
      <vt:lpstr>PowerPoint-esitys</vt:lpstr>
      <vt:lpstr>PowerPoint-esitys</vt:lpstr>
      <vt:lpstr>PowerPoint-esitys</vt:lpstr>
      <vt:lpstr>Työhön paluun tuki / tehtävän keventäminen</vt:lpstr>
    </vt:vector>
  </TitlesOfParts>
  <Company>Kempeleen Kunta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TYÖ JAKSAMISEN TUKENA</dc:title>
  <dc:creator>Kempeleen Kunta</dc:creator>
  <cp:lastModifiedBy>Vinkki Minna</cp:lastModifiedBy>
  <cp:revision>37</cp:revision>
  <cp:lastPrinted>2019-04-12T13:21:49Z</cp:lastPrinted>
  <dcterms:created xsi:type="dcterms:W3CDTF">2019-04-01T15:13:30Z</dcterms:created>
  <dcterms:modified xsi:type="dcterms:W3CDTF">2020-03-10T08:09:04Z</dcterms:modified>
</cp:coreProperties>
</file>